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7" r:id="rId2"/>
    <p:sldId id="257" r:id="rId3"/>
    <p:sldId id="258" r:id="rId4"/>
    <p:sldId id="261" r:id="rId5"/>
    <p:sldId id="285" r:id="rId6"/>
    <p:sldId id="302" r:id="rId7"/>
    <p:sldId id="303" r:id="rId8"/>
    <p:sldId id="304" r:id="rId9"/>
    <p:sldId id="306" r:id="rId10"/>
    <p:sldId id="307" r:id="rId11"/>
    <p:sldId id="308" r:id="rId12"/>
    <p:sldId id="292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9966"/>
    <a:srgbClr val="99CC00"/>
    <a:srgbClr val="99FF33"/>
    <a:srgbClr val="CC3300"/>
    <a:srgbClr val="C0C0C0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66" d="100"/>
          <a:sy n="66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542" y="-9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s-E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s-E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s-E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B2A2C99B-0FD5-41B2-8B34-F59C6D82D24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2F8DCD54-BC09-4EC7-855D-A5A02786111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A3C14-2FF8-4977-A271-7C8DB13E9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E6B75-CD49-49D8-8DE0-C082E5DFD9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57200"/>
            <a:ext cx="21145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1912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B96F9-B032-4AAE-B149-92FCDA3A2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49583-C35E-46FE-B804-75D038075F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D667A-223C-482C-B487-B40B1324C0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B42F2-7DE6-4988-9FA4-055F1C867A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A77AF-A650-47BA-BF97-86DED1FBC4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09374-7721-414F-8AFC-6862B967AE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9FD4F-5197-416A-8108-33BA336C63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B7CD5-CFA2-4675-B332-8947C22C23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938B2-59CC-47DF-B9F8-EDF6F2C398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458200" cy="11430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64B836-054F-403C-8D0E-CAAF1DFCD3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9966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9966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9966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9966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9966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339966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339966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339966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339966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153400" cy="1981200"/>
          </a:xfrm>
        </p:spPr>
        <p:txBody>
          <a:bodyPr/>
          <a:lstStyle/>
          <a:p>
            <a:r>
              <a:rPr lang="es-MX" sz="3000"/>
              <a:t>Towards a Better Environmental Policy in the Productive Sectors of Latin America and the Caribbean</a:t>
            </a:r>
            <a:r>
              <a:rPr lang="es-MX" sz="3200"/>
              <a:t>:</a:t>
            </a:r>
            <a:br>
              <a:rPr lang="es-MX" sz="3200"/>
            </a:br>
            <a:r>
              <a:rPr lang="es-MX" sz="2000"/>
              <a:t>Recent Environmental Policy Experiencies and Challenges in</a:t>
            </a:r>
            <a:br>
              <a:rPr lang="es-MX" sz="2000"/>
            </a:br>
            <a:r>
              <a:rPr lang="es-MX" sz="2000"/>
              <a:t> Mexico, Colombia, Bolivia, Brazil, and the Caribbean</a:t>
            </a:r>
            <a:endParaRPr lang="es-ES" sz="20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3200400"/>
          </a:xfrm>
        </p:spPr>
        <p:txBody>
          <a:bodyPr/>
          <a:lstStyle/>
          <a:p>
            <a:r>
              <a:rPr lang="es-MX"/>
              <a:t> Regional Policy Dialogue</a:t>
            </a:r>
          </a:p>
          <a:p>
            <a:r>
              <a:rPr lang="es-MX" sz="2000"/>
              <a:t>First Meeting of the Environment Network</a:t>
            </a:r>
          </a:p>
          <a:p>
            <a:r>
              <a:rPr lang="es-MX" sz="2400" b="1"/>
              <a:t>Inter-American Development Bank</a:t>
            </a:r>
          </a:p>
          <a:p>
            <a:pPr>
              <a:spcBef>
                <a:spcPct val="40000"/>
              </a:spcBef>
            </a:pPr>
            <a:r>
              <a:rPr lang="es-MX" sz="2400"/>
              <a:t>Ricardo Samaniego</a:t>
            </a:r>
          </a:p>
          <a:p>
            <a:r>
              <a:rPr lang="es-MX" sz="1800"/>
              <a:t>Centro de Políticas Públicas (Public Policy Center) </a:t>
            </a:r>
          </a:p>
          <a:p>
            <a:r>
              <a:rPr lang="es-MX" sz="1800"/>
              <a:t>ITAM-Mexico</a:t>
            </a:r>
          </a:p>
          <a:p>
            <a:r>
              <a:rPr lang="es-MX" sz="1600"/>
              <a:t>April 4th, 2002</a:t>
            </a:r>
            <a:endParaRPr lang="es-ES" sz="1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b="1">
                <a:solidFill>
                  <a:srgbClr val="339966"/>
                </a:solidFill>
                <a:cs typeface="Times New Roman" pitchFamily="18" charset="0"/>
              </a:rPr>
              <a:t>Industrial Sector of  Brazil</a:t>
            </a:r>
            <a:endParaRPr lang="en-US" sz="1600" b="1">
              <a:solidFill>
                <a:srgbClr val="339966"/>
              </a:solidFill>
              <a:cs typeface="Times New Roman" pitchFamily="18" charset="0"/>
            </a:endParaRPr>
          </a:p>
          <a:p>
            <a:endParaRPr lang="en-US"/>
          </a:p>
        </p:txBody>
      </p:sp>
      <p:grpSp>
        <p:nvGrpSpPr>
          <p:cNvPr id="94273" name="Group 65"/>
          <p:cNvGrpSpPr>
            <a:grpSpLocks/>
          </p:cNvGrpSpPr>
          <p:nvPr/>
        </p:nvGrpSpPr>
        <p:grpSpPr bwMode="auto">
          <a:xfrm>
            <a:off x="-3175" y="457200"/>
            <a:ext cx="9150350" cy="6400800"/>
            <a:chOff x="-3" y="457"/>
            <a:chExt cx="5764" cy="3897"/>
          </a:xfrm>
        </p:grpSpPr>
        <p:grpSp>
          <p:nvGrpSpPr>
            <p:cNvPr id="94271" name="Group 63"/>
            <p:cNvGrpSpPr>
              <a:grpSpLocks/>
            </p:cNvGrpSpPr>
            <p:nvPr/>
          </p:nvGrpSpPr>
          <p:grpSpPr bwMode="auto">
            <a:xfrm>
              <a:off x="0" y="460"/>
              <a:ext cx="5758" cy="3891"/>
              <a:chOff x="0" y="460"/>
              <a:chExt cx="5758" cy="3891"/>
            </a:xfrm>
          </p:grpSpPr>
          <p:grpSp>
            <p:nvGrpSpPr>
              <p:cNvPr id="94226" name="Group 18"/>
              <p:cNvGrpSpPr>
                <a:grpSpLocks/>
              </p:cNvGrpSpPr>
              <p:nvPr/>
            </p:nvGrpSpPr>
            <p:grpSpPr bwMode="auto">
              <a:xfrm>
                <a:off x="0" y="460"/>
                <a:ext cx="1848" cy="461"/>
                <a:chOff x="0" y="460"/>
                <a:chExt cx="1848" cy="461"/>
              </a:xfrm>
            </p:grpSpPr>
            <p:sp>
              <p:nvSpPr>
                <p:cNvPr id="94225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460"/>
                  <a:ext cx="1848" cy="461"/>
                </a:xfrm>
                <a:prstGeom prst="rect">
                  <a:avLst/>
                </a:prstGeom>
                <a:solidFill>
                  <a:srgbClr val="E6E6E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4224" name="Group 16"/>
                <p:cNvGrpSpPr>
                  <a:grpSpLocks/>
                </p:cNvGrpSpPr>
                <p:nvPr/>
              </p:nvGrpSpPr>
              <p:grpSpPr bwMode="auto">
                <a:xfrm>
                  <a:off x="0" y="460"/>
                  <a:ext cx="1848" cy="461"/>
                  <a:chOff x="0" y="460"/>
                  <a:chExt cx="1848" cy="461"/>
                </a:xfrm>
              </p:grpSpPr>
              <p:sp>
                <p:nvSpPr>
                  <p:cNvPr id="94211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460"/>
                    <a:ext cx="1792" cy="461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1800" b="1">
                        <a:solidFill>
                          <a:srgbClr val="0000FF"/>
                        </a:solidFill>
                        <a:cs typeface="Times New Roman" pitchFamily="18" charset="0"/>
                      </a:rPr>
                      <a:t>Traditional Tools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94223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60"/>
                    <a:ext cx="1848" cy="46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4230" name="Group 22"/>
              <p:cNvGrpSpPr>
                <a:grpSpLocks/>
              </p:cNvGrpSpPr>
              <p:nvPr/>
            </p:nvGrpSpPr>
            <p:grpSpPr bwMode="auto">
              <a:xfrm>
                <a:off x="1848" y="460"/>
                <a:ext cx="1955" cy="461"/>
                <a:chOff x="1848" y="460"/>
                <a:chExt cx="1955" cy="461"/>
              </a:xfrm>
            </p:grpSpPr>
            <p:sp>
              <p:nvSpPr>
                <p:cNvPr id="94229" name="Rectangle 21"/>
                <p:cNvSpPr>
                  <a:spLocks noChangeArrowheads="1"/>
                </p:cNvSpPr>
                <p:nvPr/>
              </p:nvSpPr>
              <p:spPr bwMode="auto">
                <a:xfrm>
                  <a:off x="1848" y="460"/>
                  <a:ext cx="1955" cy="461"/>
                </a:xfrm>
                <a:prstGeom prst="rect">
                  <a:avLst/>
                </a:prstGeom>
                <a:solidFill>
                  <a:srgbClr val="E6E6E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4228" name="Group 20"/>
                <p:cNvGrpSpPr>
                  <a:grpSpLocks/>
                </p:cNvGrpSpPr>
                <p:nvPr/>
              </p:nvGrpSpPr>
              <p:grpSpPr bwMode="auto">
                <a:xfrm>
                  <a:off x="1848" y="460"/>
                  <a:ext cx="1955" cy="461"/>
                  <a:chOff x="1848" y="460"/>
                  <a:chExt cx="1955" cy="461"/>
                </a:xfrm>
              </p:grpSpPr>
              <p:sp>
                <p:nvSpPr>
                  <p:cNvPr id="94212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1876" y="460"/>
                    <a:ext cx="1899" cy="461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1800" b="1">
                        <a:solidFill>
                          <a:srgbClr val="0000FF"/>
                        </a:solidFill>
                        <a:cs typeface="Times New Roman" pitchFamily="18" charset="0"/>
                      </a:rPr>
                      <a:t>Economic Tools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94227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460"/>
                    <a:ext cx="1955" cy="46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4234" name="Group 26"/>
              <p:cNvGrpSpPr>
                <a:grpSpLocks/>
              </p:cNvGrpSpPr>
              <p:nvPr/>
            </p:nvGrpSpPr>
            <p:grpSpPr bwMode="auto">
              <a:xfrm>
                <a:off x="3803" y="460"/>
                <a:ext cx="1955" cy="461"/>
                <a:chOff x="3803" y="460"/>
                <a:chExt cx="1955" cy="461"/>
              </a:xfrm>
            </p:grpSpPr>
            <p:sp>
              <p:nvSpPr>
                <p:cNvPr id="94233" name="Rectangle 25"/>
                <p:cNvSpPr>
                  <a:spLocks noChangeArrowheads="1"/>
                </p:cNvSpPr>
                <p:nvPr/>
              </p:nvSpPr>
              <p:spPr bwMode="auto">
                <a:xfrm>
                  <a:off x="3803" y="460"/>
                  <a:ext cx="1955" cy="461"/>
                </a:xfrm>
                <a:prstGeom prst="rect">
                  <a:avLst/>
                </a:prstGeom>
                <a:solidFill>
                  <a:srgbClr val="E6E6E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4232" name="Group 24"/>
                <p:cNvGrpSpPr>
                  <a:grpSpLocks/>
                </p:cNvGrpSpPr>
                <p:nvPr/>
              </p:nvGrpSpPr>
              <p:grpSpPr bwMode="auto">
                <a:xfrm>
                  <a:off x="3803" y="460"/>
                  <a:ext cx="1955" cy="461"/>
                  <a:chOff x="3803" y="460"/>
                  <a:chExt cx="1955" cy="461"/>
                </a:xfrm>
              </p:grpSpPr>
              <p:sp>
                <p:nvSpPr>
                  <p:cNvPr id="94213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3831" y="460"/>
                    <a:ext cx="1899" cy="461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1800" b="1">
                        <a:solidFill>
                          <a:srgbClr val="0000FF"/>
                        </a:solidFill>
                        <a:cs typeface="Times New Roman" pitchFamily="18" charset="0"/>
                      </a:rPr>
                      <a:t>Coordination Mechanisms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94231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3803" y="460"/>
                    <a:ext cx="1955" cy="46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4238" name="Group 30"/>
              <p:cNvGrpSpPr>
                <a:grpSpLocks/>
              </p:cNvGrpSpPr>
              <p:nvPr/>
            </p:nvGrpSpPr>
            <p:grpSpPr bwMode="auto">
              <a:xfrm>
                <a:off x="0" y="921"/>
                <a:ext cx="1848" cy="1762"/>
                <a:chOff x="0" y="921"/>
                <a:chExt cx="1848" cy="1762"/>
              </a:xfrm>
            </p:grpSpPr>
            <p:sp>
              <p:nvSpPr>
                <p:cNvPr id="94237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1848" cy="1762"/>
                </a:xfrm>
                <a:prstGeom prst="rect">
                  <a:avLst/>
                </a:prstGeom>
                <a:solidFill>
                  <a:srgbClr val="3399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4236" name="Group 28"/>
                <p:cNvGrpSpPr>
                  <a:grpSpLocks/>
                </p:cNvGrpSpPr>
                <p:nvPr/>
              </p:nvGrpSpPr>
              <p:grpSpPr bwMode="auto">
                <a:xfrm>
                  <a:off x="0" y="921"/>
                  <a:ext cx="1848" cy="1762"/>
                  <a:chOff x="0" y="921"/>
                  <a:chExt cx="1848" cy="1762"/>
                </a:xfrm>
              </p:grpSpPr>
              <p:sp>
                <p:nvSpPr>
                  <p:cNvPr id="94214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921"/>
                    <a:ext cx="1792" cy="1762"/>
                  </a:xfrm>
                  <a:prstGeom prst="rect">
                    <a:avLst/>
                  </a:prstGeom>
                  <a:solidFill>
                    <a:srgbClr val="3399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Highly demanding and strict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 regulatory framework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(illegal pollution can be punishable)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Regulations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that range from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licensing to systematic inspections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Agreements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to avoid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considerable fines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Limited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 monitoring systems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94235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921"/>
                    <a:ext cx="1848" cy="176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4242" name="Group 34"/>
              <p:cNvGrpSpPr>
                <a:grpSpLocks/>
              </p:cNvGrpSpPr>
              <p:nvPr/>
            </p:nvGrpSpPr>
            <p:grpSpPr bwMode="auto">
              <a:xfrm>
                <a:off x="1848" y="921"/>
                <a:ext cx="1955" cy="1762"/>
                <a:chOff x="1848" y="921"/>
                <a:chExt cx="1955" cy="1762"/>
              </a:xfrm>
            </p:grpSpPr>
            <p:sp>
              <p:nvSpPr>
                <p:cNvPr id="94241" name="Rectangle 33"/>
                <p:cNvSpPr>
                  <a:spLocks noChangeArrowheads="1"/>
                </p:cNvSpPr>
                <p:nvPr/>
              </p:nvSpPr>
              <p:spPr bwMode="auto">
                <a:xfrm>
                  <a:off x="1848" y="921"/>
                  <a:ext cx="1955" cy="1762"/>
                </a:xfrm>
                <a:prstGeom prst="rect">
                  <a:avLst/>
                </a:prstGeom>
                <a:solidFill>
                  <a:srgbClr val="3399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4240" name="Group 32"/>
                <p:cNvGrpSpPr>
                  <a:grpSpLocks/>
                </p:cNvGrpSpPr>
                <p:nvPr/>
              </p:nvGrpSpPr>
              <p:grpSpPr bwMode="auto">
                <a:xfrm>
                  <a:off x="1848" y="921"/>
                  <a:ext cx="1955" cy="1762"/>
                  <a:chOff x="1848" y="921"/>
                  <a:chExt cx="1955" cy="1762"/>
                </a:xfrm>
              </p:grpSpPr>
              <p:sp>
                <p:nvSpPr>
                  <p:cNvPr id="9421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1876" y="921"/>
                    <a:ext cx="1899" cy="1762"/>
                  </a:xfrm>
                  <a:prstGeom prst="rect">
                    <a:avLst/>
                  </a:prstGeom>
                  <a:solidFill>
                    <a:srgbClr val="3399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Fees and charges f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or water rights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Fees and charges for industrial waste effluents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“Goods and services circulation”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tax and transfer environmental criteria to municipalities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Recognition and awards for improvements in environmental performance by the industrial sector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(non government initiative)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94239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921"/>
                    <a:ext cx="1955" cy="176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4246" name="Group 38"/>
              <p:cNvGrpSpPr>
                <a:grpSpLocks/>
              </p:cNvGrpSpPr>
              <p:nvPr/>
            </p:nvGrpSpPr>
            <p:grpSpPr bwMode="auto">
              <a:xfrm>
                <a:off x="3803" y="921"/>
                <a:ext cx="1955" cy="1762"/>
                <a:chOff x="3803" y="921"/>
                <a:chExt cx="1955" cy="1762"/>
              </a:xfrm>
            </p:grpSpPr>
            <p:sp>
              <p:nvSpPr>
                <p:cNvPr id="94245" name="Rectangle 37"/>
                <p:cNvSpPr>
                  <a:spLocks noChangeArrowheads="1"/>
                </p:cNvSpPr>
                <p:nvPr/>
              </p:nvSpPr>
              <p:spPr bwMode="auto">
                <a:xfrm>
                  <a:off x="3803" y="921"/>
                  <a:ext cx="1955" cy="1762"/>
                </a:xfrm>
                <a:prstGeom prst="rect">
                  <a:avLst/>
                </a:prstGeom>
                <a:solidFill>
                  <a:srgbClr val="3399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4244" name="Group 36"/>
                <p:cNvGrpSpPr>
                  <a:grpSpLocks/>
                </p:cNvGrpSpPr>
                <p:nvPr/>
              </p:nvGrpSpPr>
              <p:grpSpPr bwMode="auto">
                <a:xfrm>
                  <a:off x="3803" y="921"/>
                  <a:ext cx="1955" cy="1762"/>
                  <a:chOff x="3803" y="921"/>
                  <a:chExt cx="1955" cy="1762"/>
                </a:xfrm>
              </p:grpSpPr>
              <p:sp>
                <p:nvSpPr>
                  <p:cNvPr id="94216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831" y="921"/>
                    <a:ext cx="1899" cy="1762"/>
                  </a:xfrm>
                  <a:prstGeom prst="rect">
                    <a:avLst/>
                  </a:prstGeom>
                  <a:solidFill>
                    <a:srgbClr val="3399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Coordination between Environmental Protection Agencies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(EPAs) and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 judges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to take into consideration legal and social issues when creating sectoral environmental policy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Negotiation mechanisms b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etween communities and NGOs with non- compliant companies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Citizen complaint mechanisms before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EPAs and judicial system for business environmentally non compliant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94243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3803" y="921"/>
                    <a:ext cx="1955" cy="176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4250" name="Group 42"/>
              <p:cNvGrpSpPr>
                <a:grpSpLocks/>
              </p:cNvGrpSpPr>
              <p:nvPr/>
            </p:nvGrpSpPr>
            <p:grpSpPr bwMode="auto">
              <a:xfrm>
                <a:off x="0" y="2683"/>
                <a:ext cx="1848" cy="442"/>
                <a:chOff x="0" y="2683"/>
                <a:chExt cx="1848" cy="442"/>
              </a:xfrm>
            </p:grpSpPr>
            <p:sp>
              <p:nvSpPr>
                <p:cNvPr id="94249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2683"/>
                  <a:ext cx="1848" cy="442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4248" name="Group 40"/>
                <p:cNvGrpSpPr>
                  <a:grpSpLocks/>
                </p:cNvGrpSpPr>
                <p:nvPr/>
              </p:nvGrpSpPr>
              <p:grpSpPr bwMode="auto">
                <a:xfrm>
                  <a:off x="0" y="2683"/>
                  <a:ext cx="1848" cy="442"/>
                  <a:chOff x="0" y="2683"/>
                  <a:chExt cx="1848" cy="442"/>
                </a:xfrm>
              </p:grpSpPr>
              <p:sp>
                <p:nvSpPr>
                  <p:cNvPr id="94217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2683"/>
                    <a:ext cx="1792" cy="442"/>
                  </a:xfrm>
                  <a:prstGeom prst="rect">
                    <a:avLst/>
                  </a:prstGeom>
                  <a:solidFill>
                    <a:srgbClr val="E0E0E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1200">
                        <a:cs typeface="Times New Roman" pitchFamily="18" charset="0"/>
                      </a:rPr>
                      <a:t> </a:t>
                    </a: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94247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683"/>
                    <a:ext cx="1848" cy="44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4254" name="Group 46"/>
              <p:cNvGrpSpPr>
                <a:grpSpLocks/>
              </p:cNvGrpSpPr>
              <p:nvPr/>
            </p:nvGrpSpPr>
            <p:grpSpPr bwMode="auto">
              <a:xfrm>
                <a:off x="1848" y="2683"/>
                <a:ext cx="1955" cy="442"/>
                <a:chOff x="1848" y="2683"/>
                <a:chExt cx="1955" cy="442"/>
              </a:xfrm>
            </p:grpSpPr>
            <p:sp>
              <p:nvSpPr>
                <p:cNvPr id="9425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48" y="2683"/>
                  <a:ext cx="1955" cy="442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4252" name="Group 44"/>
                <p:cNvGrpSpPr>
                  <a:grpSpLocks/>
                </p:cNvGrpSpPr>
                <p:nvPr/>
              </p:nvGrpSpPr>
              <p:grpSpPr bwMode="auto">
                <a:xfrm>
                  <a:off x="1848" y="2683"/>
                  <a:ext cx="1955" cy="442"/>
                  <a:chOff x="1848" y="2683"/>
                  <a:chExt cx="1955" cy="442"/>
                </a:xfrm>
              </p:grpSpPr>
              <p:sp>
                <p:nvSpPr>
                  <p:cNvPr id="94218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876" y="2683"/>
                    <a:ext cx="1899" cy="442"/>
                  </a:xfrm>
                  <a:prstGeom prst="rect">
                    <a:avLst/>
                  </a:prstGeom>
                  <a:solidFill>
                    <a:srgbClr val="E0E0E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1600" b="1">
                        <a:solidFill>
                          <a:srgbClr val="FF0000"/>
                        </a:solidFill>
                        <a:cs typeface="Times New Roman" pitchFamily="18" charset="0"/>
                      </a:rPr>
                      <a:t>PROBLEMS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94251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2683"/>
                    <a:ext cx="1955" cy="44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4258" name="Group 50"/>
              <p:cNvGrpSpPr>
                <a:grpSpLocks/>
              </p:cNvGrpSpPr>
              <p:nvPr/>
            </p:nvGrpSpPr>
            <p:grpSpPr bwMode="auto">
              <a:xfrm>
                <a:off x="3803" y="2683"/>
                <a:ext cx="1955" cy="442"/>
                <a:chOff x="3803" y="2683"/>
                <a:chExt cx="1955" cy="442"/>
              </a:xfrm>
            </p:grpSpPr>
            <p:sp>
              <p:nvSpPr>
                <p:cNvPr id="94257" name="Rectangle 49"/>
                <p:cNvSpPr>
                  <a:spLocks noChangeArrowheads="1"/>
                </p:cNvSpPr>
                <p:nvPr/>
              </p:nvSpPr>
              <p:spPr bwMode="auto">
                <a:xfrm>
                  <a:off x="3803" y="2683"/>
                  <a:ext cx="1955" cy="442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4256" name="Group 48"/>
                <p:cNvGrpSpPr>
                  <a:grpSpLocks/>
                </p:cNvGrpSpPr>
                <p:nvPr/>
              </p:nvGrpSpPr>
              <p:grpSpPr bwMode="auto">
                <a:xfrm>
                  <a:off x="3803" y="2683"/>
                  <a:ext cx="1955" cy="442"/>
                  <a:chOff x="3803" y="2683"/>
                  <a:chExt cx="1955" cy="442"/>
                </a:xfrm>
              </p:grpSpPr>
              <p:sp>
                <p:nvSpPr>
                  <p:cNvPr id="94219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3831" y="2683"/>
                    <a:ext cx="1899" cy="442"/>
                  </a:xfrm>
                  <a:prstGeom prst="rect">
                    <a:avLst/>
                  </a:prstGeom>
                  <a:solidFill>
                    <a:srgbClr val="E0E0E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1200">
                        <a:cs typeface="Times New Roman" pitchFamily="18" charset="0"/>
                      </a:rPr>
                      <a:t> </a:t>
                    </a: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94255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3803" y="2683"/>
                    <a:ext cx="1955" cy="44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4262" name="Group 54"/>
              <p:cNvGrpSpPr>
                <a:grpSpLocks/>
              </p:cNvGrpSpPr>
              <p:nvPr/>
            </p:nvGrpSpPr>
            <p:grpSpPr bwMode="auto">
              <a:xfrm>
                <a:off x="0" y="3125"/>
                <a:ext cx="1848" cy="1226"/>
                <a:chOff x="0" y="3125"/>
                <a:chExt cx="1848" cy="1226"/>
              </a:xfrm>
            </p:grpSpPr>
            <p:sp>
              <p:nvSpPr>
                <p:cNvPr id="94261" name="Rectangle 53"/>
                <p:cNvSpPr>
                  <a:spLocks noChangeArrowheads="1"/>
                </p:cNvSpPr>
                <p:nvPr/>
              </p:nvSpPr>
              <p:spPr bwMode="auto">
                <a:xfrm>
                  <a:off x="0" y="3125"/>
                  <a:ext cx="1848" cy="1226"/>
                </a:xfrm>
                <a:prstGeom prst="rect">
                  <a:avLst/>
                </a:prstGeom>
                <a:solidFill>
                  <a:srgbClr val="FF7C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4260" name="Group 52"/>
                <p:cNvGrpSpPr>
                  <a:grpSpLocks/>
                </p:cNvGrpSpPr>
                <p:nvPr/>
              </p:nvGrpSpPr>
              <p:grpSpPr bwMode="auto">
                <a:xfrm>
                  <a:off x="0" y="3125"/>
                  <a:ext cx="1848" cy="1226"/>
                  <a:chOff x="0" y="3125"/>
                  <a:chExt cx="1848" cy="1226"/>
                </a:xfrm>
              </p:grpSpPr>
              <p:sp>
                <p:nvSpPr>
                  <p:cNvPr id="94220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3125"/>
                    <a:ext cx="1792" cy="1226"/>
                  </a:xfrm>
                  <a:prstGeom prst="rect">
                    <a:avLst/>
                  </a:prstGeom>
                  <a:solidFill>
                    <a:srgbClr val="FF7C8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Weakness and inaccesibility of the wealth of information for environmental management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Poorly developed evaluation, follow-up and monitoring systems 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94259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125"/>
                    <a:ext cx="1848" cy="122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4266" name="Group 58"/>
              <p:cNvGrpSpPr>
                <a:grpSpLocks/>
              </p:cNvGrpSpPr>
              <p:nvPr/>
            </p:nvGrpSpPr>
            <p:grpSpPr bwMode="auto">
              <a:xfrm>
                <a:off x="1848" y="3125"/>
                <a:ext cx="1955" cy="1226"/>
                <a:chOff x="1848" y="3125"/>
                <a:chExt cx="1955" cy="1226"/>
              </a:xfrm>
            </p:grpSpPr>
            <p:sp>
              <p:nvSpPr>
                <p:cNvPr id="94265" name="Rectangle 57"/>
                <p:cNvSpPr>
                  <a:spLocks noChangeArrowheads="1"/>
                </p:cNvSpPr>
                <p:nvPr/>
              </p:nvSpPr>
              <p:spPr bwMode="auto">
                <a:xfrm>
                  <a:off x="1848" y="3125"/>
                  <a:ext cx="1955" cy="1226"/>
                </a:xfrm>
                <a:prstGeom prst="rect">
                  <a:avLst/>
                </a:prstGeom>
                <a:solidFill>
                  <a:srgbClr val="FF7C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4264" name="Group 56"/>
                <p:cNvGrpSpPr>
                  <a:grpSpLocks/>
                </p:cNvGrpSpPr>
                <p:nvPr/>
              </p:nvGrpSpPr>
              <p:grpSpPr bwMode="auto">
                <a:xfrm>
                  <a:off x="1848" y="3125"/>
                  <a:ext cx="1955" cy="1226"/>
                  <a:chOff x="1848" y="3125"/>
                  <a:chExt cx="1955" cy="1226"/>
                </a:xfrm>
              </p:grpSpPr>
              <p:sp>
                <p:nvSpPr>
                  <p:cNvPr id="94221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876" y="3125"/>
                    <a:ext cx="1899" cy="1226"/>
                  </a:xfrm>
                  <a:prstGeom prst="rect">
                    <a:avLst/>
                  </a:prstGeom>
                  <a:solidFill>
                    <a:srgbClr val="FF7C8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 Weak institutional framework; administrative discontinuity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Lack of understanding and experience on the part of technical teams in the design and implementation of tools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Lack of a legal framework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94263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3125"/>
                    <a:ext cx="1955" cy="122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4270" name="Group 62"/>
              <p:cNvGrpSpPr>
                <a:grpSpLocks/>
              </p:cNvGrpSpPr>
              <p:nvPr/>
            </p:nvGrpSpPr>
            <p:grpSpPr bwMode="auto">
              <a:xfrm>
                <a:off x="3803" y="3125"/>
                <a:ext cx="1955" cy="1226"/>
                <a:chOff x="3803" y="3125"/>
                <a:chExt cx="1955" cy="1226"/>
              </a:xfrm>
            </p:grpSpPr>
            <p:sp>
              <p:nvSpPr>
                <p:cNvPr id="94269" name="Rectangle 61"/>
                <p:cNvSpPr>
                  <a:spLocks noChangeArrowheads="1"/>
                </p:cNvSpPr>
                <p:nvPr/>
              </p:nvSpPr>
              <p:spPr bwMode="auto">
                <a:xfrm>
                  <a:off x="3803" y="3125"/>
                  <a:ext cx="1955" cy="1226"/>
                </a:xfrm>
                <a:prstGeom prst="rect">
                  <a:avLst/>
                </a:prstGeom>
                <a:solidFill>
                  <a:srgbClr val="FF7C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4268" name="Group 60"/>
                <p:cNvGrpSpPr>
                  <a:grpSpLocks/>
                </p:cNvGrpSpPr>
                <p:nvPr/>
              </p:nvGrpSpPr>
              <p:grpSpPr bwMode="auto">
                <a:xfrm>
                  <a:off x="3803" y="3125"/>
                  <a:ext cx="1955" cy="1226"/>
                  <a:chOff x="3803" y="3125"/>
                  <a:chExt cx="1955" cy="1226"/>
                </a:xfrm>
              </p:grpSpPr>
              <p:sp>
                <p:nvSpPr>
                  <p:cNvPr id="94222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831" y="3125"/>
                    <a:ext cx="1899" cy="1226"/>
                  </a:xfrm>
                  <a:prstGeom prst="rect">
                    <a:avLst/>
                  </a:prstGeom>
                  <a:solidFill>
                    <a:srgbClr val="FF7C8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Fragility of institutional framework; administrative discontinuity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Insufficient coordination, integration and participation of stakeholders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(economic actors, socia groups, regulators) in defining sectoral policy objectives and goals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94267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3803" y="3125"/>
                    <a:ext cx="1955" cy="122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94272" name="Rectangle 64"/>
            <p:cNvSpPr>
              <a:spLocks noChangeArrowheads="1"/>
            </p:cNvSpPr>
            <p:nvPr/>
          </p:nvSpPr>
          <p:spPr bwMode="auto">
            <a:xfrm>
              <a:off x="-3" y="457"/>
              <a:ext cx="5764" cy="3897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Environmental Policy Challenges</a:t>
            </a:r>
            <a:endParaRPr lang="es-E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sz="2400" b="1"/>
              <a:t>Institutional</a:t>
            </a:r>
            <a:r>
              <a:rPr lang="es-MX" sz="2400"/>
              <a:t>: Improve and complete the legal framework; overcome weaknesses or lack of institutions (especially regional and municipal); create enviromental markets; encourage competition; dismantle protectionism </a:t>
            </a:r>
          </a:p>
          <a:p>
            <a:pPr>
              <a:lnSpc>
                <a:spcPct val="90000"/>
              </a:lnSpc>
            </a:pPr>
            <a:r>
              <a:rPr lang="es-MX" sz="2400" b="1"/>
              <a:t>Operational</a:t>
            </a:r>
            <a:r>
              <a:rPr lang="es-MX" sz="2400"/>
              <a:t>: Eliminate the discretionary power of authority; streamline the long bureaucratic processes; enhance monitoring capabilities.</a:t>
            </a:r>
          </a:p>
          <a:p>
            <a:pPr>
              <a:lnSpc>
                <a:spcPct val="90000"/>
              </a:lnSpc>
            </a:pPr>
            <a:r>
              <a:rPr lang="es-MX" sz="2400" b="1"/>
              <a:t>Policy</a:t>
            </a:r>
            <a:r>
              <a:rPr lang="es-MX" sz="2400"/>
              <a:t>: Ovecorme lack of incentives to impose taxes, fees and charges; achieve agreements based on plurality in Congress.</a:t>
            </a:r>
          </a:p>
          <a:p>
            <a:pPr>
              <a:lnSpc>
                <a:spcPct val="90000"/>
              </a:lnSpc>
            </a:pPr>
            <a:r>
              <a:rPr lang="es-MX" sz="2400" b="1"/>
              <a:t>Budgetary</a:t>
            </a:r>
            <a:r>
              <a:rPr lang="es-MX" sz="2400"/>
              <a:t>: Provide sufficient human, technical and financial resources, achieve multi-annual budgeting and negotiate based on higher environmental priorities</a:t>
            </a:r>
            <a:endParaRPr lang="es-E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/>
              <a:t>Invitation to Discussion: Environmental Policy Challenges in Productive Sectors </a:t>
            </a:r>
            <a:endParaRPr lang="es-ES" sz="360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2400"/>
              <a:t>Can environmental public policy have any influence to improve sectoral environmental performance in the short term? How about in the long term. What are the main challenges?</a:t>
            </a:r>
          </a:p>
          <a:p>
            <a:pPr>
              <a:lnSpc>
                <a:spcPct val="90000"/>
              </a:lnSpc>
            </a:pPr>
            <a:r>
              <a:rPr lang="es-MX" sz="2400"/>
              <a:t>Can the strict application of regulations influence compliance efficiently?</a:t>
            </a:r>
          </a:p>
          <a:p>
            <a:pPr>
              <a:lnSpc>
                <a:spcPct val="90000"/>
              </a:lnSpc>
            </a:pPr>
            <a:r>
              <a:rPr lang="es-MX" sz="2400"/>
              <a:t>To what extent is it possible and convenient to expand the use of economic tools in environmental management?</a:t>
            </a:r>
          </a:p>
          <a:p>
            <a:pPr>
              <a:lnSpc>
                <a:spcPct val="90000"/>
              </a:lnSpc>
            </a:pPr>
            <a:r>
              <a:rPr lang="es-MX" sz="2400"/>
              <a:t>Can competitiveness, low costs and growth be harmonized with environmental compliance and enviornmental quality improvements?</a:t>
            </a:r>
          </a:p>
          <a:p>
            <a:pPr>
              <a:lnSpc>
                <a:spcPct val="90000"/>
              </a:lnSpc>
            </a:pPr>
            <a:r>
              <a:rPr lang="es-MX" sz="2400"/>
              <a:t>What can participants in meetings such as the Regional Policy Dialogue  contribute to enhancing environmental policy in our region’s productive sectors?</a:t>
            </a:r>
            <a:endParaRPr lang="es-ES"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219200"/>
          </a:xfrm>
        </p:spPr>
        <p:txBody>
          <a:bodyPr/>
          <a:lstStyle/>
          <a:p>
            <a:r>
              <a:rPr lang="es-ES_tradnl" sz="3600"/>
              <a:t>Conditions for Success of Environmental Public Policies in Productive Sectors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153400" cy="4114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s-ES_tradnl" sz="2400" b="1"/>
              <a:t>Include environmental considerations and corrective measures in sectoral decision making</a:t>
            </a:r>
            <a:r>
              <a:rPr lang="es-ES_tradnl" sz="2400"/>
              <a:t>.</a:t>
            </a:r>
          </a:p>
          <a:p>
            <a:pPr marL="914400" lvl="1" indent="-457200">
              <a:lnSpc>
                <a:spcPct val="90000"/>
              </a:lnSpc>
              <a:buFontTx/>
              <a:buChar char="o"/>
            </a:pPr>
            <a:r>
              <a:rPr lang="es-ES_tradnl" sz="1800"/>
              <a:t>Pollution and degradation carry high social costs (illnesses, work absence, soil degradation and resource depletion); </a:t>
            </a:r>
          </a:p>
          <a:p>
            <a:pPr marL="914400" lvl="1" indent="-457200">
              <a:lnSpc>
                <a:spcPct val="90000"/>
              </a:lnSpc>
              <a:buFontTx/>
              <a:buChar char="o"/>
            </a:pPr>
            <a:r>
              <a:rPr lang="es-ES_tradnl" sz="1800"/>
              <a:t>Firms in productive sectors must take into account social costs in their  production  decisions 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s-ES_tradnl" sz="2400" b="1"/>
              <a:t>Harmonize sectoral policies with general environmental goals, at the least possible social cost.</a:t>
            </a:r>
          </a:p>
          <a:p>
            <a:pPr marL="914400" lvl="1" indent="-457200">
              <a:lnSpc>
                <a:spcPct val="90000"/>
              </a:lnSpc>
              <a:buFontTx/>
              <a:buChar char="o"/>
            </a:pPr>
            <a:r>
              <a:rPr lang="es-ES_tradnl" sz="1800"/>
              <a:t>Public policy tools</a:t>
            </a:r>
          </a:p>
          <a:p>
            <a:pPr marL="914400" lvl="1" indent="-457200">
              <a:lnSpc>
                <a:spcPct val="90000"/>
              </a:lnSpc>
              <a:buFontTx/>
              <a:buChar char="o"/>
            </a:pPr>
            <a:r>
              <a:rPr lang="es-ES_tradnl" sz="1800"/>
              <a:t>Coordination mechanisms </a:t>
            </a:r>
          </a:p>
          <a:p>
            <a:pPr marL="914400" lvl="1" indent="-457200">
              <a:lnSpc>
                <a:spcPct val="90000"/>
              </a:lnSpc>
              <a:buFontTx/>
              <a:buChar char="o"/>
            </a:pPr>
            <a:r>
              <a:rPr lang="es-ES_tradnl" sz="1800"/>
              <a:t>Environmental cost-benefit evaluation systems within productive sectors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s-ES_tradnl" sz="2400" b="1"/>
              <a:t>Simultaneously achieve:</a:t>
            </a:r>
          </a:p>
          <a:p>
            <a:pPr marL="914400" lvl="1" indent="-457200">
              <a:lnSpc>
                <a:spcPct val="90000"/>
              </a:lnSpc>
              <a:buFontTx/>
              <a:buChar char="o"/>
            </a:pPr>
            <a:r>
              <a:rPr lang="es-ES_tradnl" sz="2000"/>
              <a:t>Conditions for sustainable development</a:t>
            </a:r>
          </a:p>
          <a:p>
            <a:pPr marL="914400" lvl="1" indent="-457200">
              <a:lnSpc>
                <a:spcPct val="90000"/>
              </a:lnSpc>
              <a:buFontTx/>
              <a:buChar char="o"/>
            </a:pPr>
            <a:r>
              <a:rPr lang="es-ES_tradnl" sz="2000"/>
              <a:t>Mantain competitiveness and growth possibilities for productive sectors </a:t>
            </a:r>
          </a:p>
          <a:p>
            <a:pPr marL="533400" indent="-533400" algn="just">
              <a:lnSpc>
                <a:spcPct val="90000"/>
              </a:lnSpc>
              <a:buFontTx/>
              <a:buNone/>
            </a:pPr>
            <a:endParaRPr lang="es-ES_tradnl" sz="2000"/>
          </a:p>
          <a:p>
            <a:pPr marL="533400" indent="-533400" algn="just">
              <a:lnSpc>
                <a:spcPct val="90000"/>
              </a:lnSpc>
              <a:buFontTx/>
              <a:buNone/>
            </a:pPr>
            <a:endParaRPr lang="es-ES_tradnl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/>
          <a:lstStyle/>
          <a:p>
            <a:r>
              <a:rPr lang="es-ES_tradnl" sz="3600"/>
              <a:t>Environmental Policy Tools and  Mechanisms in Productive Sectors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5720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s-ES_tradnl" sz="2000" b="1"/>
              <a:t>Tools that modify decisions in productive sectors: </a:t>
            </a:r>
            <a:r>
              <a:rPr lang="es-ES_tradnl" sz="2000"/>
              <a:t>Regulatory framework, economic tools, voluntary tools, communication and  information</a:t>
            </a:r>
          </a:p>
          <a:p>
            <a:pPr marL="533400" indent="-533400">
              <a:buFontTx/>
              <a:buAutoNum type="arabicPeriod"/>
            </a:pPr>
            <a:r>
              <a:rPr lang="es-ES_tradnl" sz="2000" b="1"/>
              <a:t>Policies that reduce the environmental impact of production decisions: </a:t>
            </a:r>
            <a:r>
              <a:rPr lang="es-ES_tradnl" sz="2000"/>
              <a:t>goods</a:t>
            </a:r>
            <a:r>
              <a:rPr lang="es-ES_tradnl" sz="2000" b="1"/>
              <a:t> </a:t>
            </a:r>
            <a:r>
              <a:rPr lang="es-ES_tradnl" sz="2000"/>
              <a:t>produced, infrastructure</a:t>
            </a:r>
          </a:p>
          <a:p>
            <a:pPr marL="533400" indent="-533400">
              <a:buFontTx/>
              <a:buAutoNum type="arabicPeriod"/>
            </a:pPr>
            <a:r>
              <a:rPr lang="es-ES_tradnl" sz="2000" b="1"/>
              <a:t>Understanding, aceptance and adoption of policies in productive sectors and institutons involved according to responsibilities and areas of competence: </a:t>
            </a:r>
            <a:r>
              <a:rPr lang="es-ES_tradnl" sz="2000"/>
              <a:t>Productive sectors, federal government, Congress, state governments and Congresses, municipal governments, international agencies, business associations, NGOs</a:t>
            </a:r>
          </a:p>
          <a:p>
            <a:pPr marL="533400" indent="-533400">
              <a:buFontTx/>
              <a:buAutoNum type="arabicPeriod"/>
            </a:pPr>
            <a:r>
              <a:rPr lang="es-ES_tradnl" sz="2000" b="1"/>
              <a:t>Creation of coordination mechanisms: c</a:t>
            </a:r>
            <a:r>
              <a:rPr lang="es-ES_tradnl" sz="2000"/>
              <a:t>abinets, megasecretariats, environmental units at secretariats or ministeries, environmental authorities in sectoral decision making entities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75650" cy="1066800"/>
          </a:xfrm>
        </p:spPr>
        <p:txBody>
          <a:bodyPr/>
          <a:lstStyle/>
          <a:p>
            <a:r>
              <a:rPr lang="es-ES_tradnl" sz="3600"/>
              <a:t>Tools Used in Productive Sectors of Latin America and the Caribbean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pPr marL="579438" indent="-579438">
              <a:lnSpc>
                <a:spcPct val="90000"/>
              </a:lnSpc>
              <a:buFontTx/>
              <a:buAutoNum type="arabicPeriod"/>
            </a:pPr>
            <a:r>
              <a:rPr lang="es-ES_tradnl" sz="2000" b="1"/>
              <a:t>Command and control</a:t>
            </a:r>
            <a:r>
              <a:rPr lang="es-ES_tradnl" sz="2000"/>
              <a:t>: limits to the permissible levels of emissions; use of specific equipment or processes; norms and regulations; hazardous waste transportation and storage.</a:t>
            </a:r>
          </a:p>
          <a:p>
            <a:pPr marL="579438" indent="-579438">
              <a:lnSpc>
                <a:spcPct val="90000"/>
              </a:lnSpc>
              <a:buFontTx/>
              <a:buAutoNum type="arabicPeriod"/>
            </a:pPr>
            <a:r>
              <a:rPr lang="es-ES_tradnl" sz="2000" b="1"/>
              <a:t>Voluntary tools</a:t>
            </a:r>
            <a:r>
              <a:rPr lang="es-ES_tradnl" sz="2000"/>
              <a:t>: voluntary agreements and commitments between  authorities, sectors and firms</a:t>
            </a:r>
          </a:p>
          <a:p>
            <a:pPr marL="579438" indent="-579438">
              <a:lnSpc>
                <a:spcPct val="90000"/>
              </a:lnSpc>
              <a:buFontTx/>
              <a:buAutoNum type="arabicPeriod"/>
            </a:pPr>
            <a:r>
              <a:rPr lang="es-ES_tradnl" sz="2000" b="1"/>
              <a:t>Economic tools</a:t>
            </a:r>
            <a:r>
              <a:rPr lang="es-ES_tradnl" sz="2000"/>
              <a:t>: Pricing and rates of public sector goods and services; fiscal and financial tools; creation of markets for tradeable permits, deposit-reimbursement systems, establishment of property rights.</a:t>
            </a:r>
          </a:p>
          <a:p>
            <a:pPr marL="579438" indent="-579438">
              <a:lnSpc>
                <a:spcPct val="90000"/>
              </a:lnSpc>
              <a:buFontTx/>
              <a:buAutoNum type="arabicPeriod"/>
            </a:pPr>
            <a:r>
              <a:rPr lang="es-ES_tradnl" sz="2000" b="1"/>
              <a:t>Construction of environmental infrastructure:</a:t>
            </a:r>
            <a:r>
              <a:rPr lang="es-ES_tradnl" sz="2000"/>
              <a:t> with private sector  participation (drinking water provision, wastewater treatment, confinement of hazardous wastes); in public enterprises (oil refineries, electricity, natural gas)</a:t>
            </a:r>
          </a:p>
          <a:p>
            <a:pPr marL="579438" indent="-579438">
              <a:lnSpc>
                <a:spcPct val="90000"/>
              </a:lnSpc>
              <a:buFontTx/>
              <a:buAutoNum type="arabicPeriod"/>
            </a:pPr>
            <a:r>
              <a:rPr lang="es-ES_tradnl" sz="2000" b="1"/>
              <a:t>Communication and information: </a:t>
            </a:r>
            <a:r>
              <a:rPr lang="es-ES_tradnl" sz="2000"/>
              <a:t>registries, public campaigns, education programs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305800" cy="1143000"/>
          </a:xfrm>
        </p:spPr>
        <p:txBody>
          <a:bodyPr/>
          <a:lstStyle/>
          <a:p>
            <a:r>
              <a:rPr lang="es-MX" sz="3600"/>
              <a:t>Recent Experiences is Productive Sectors of Latin America and the Caribbean</a:t>
            </a:r>
            <a:endParaRPr lang="es-ES" sz="36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400" b="1"/>
              <a:t>Mexico:</a:t>
            </a:r>
            <a:r>
              <a:rPr lang="es-MX" sz="2400"/>
              <a:t> Energy and industrial sectors(chemical and sugar)</a:t>
            </a:r>
          </a:p>
          <a:p>
            <a:r>
              <a:rPr lang="es-MX" sz="2400" b="1"/>
              <a:t>Colombia</a:t>
            </a:r>
            <a:r>
              <a:rPr lang="es-MX" sz="2400"/>
              <a:t>: Mining, energy (hydrocarbons, natural gas, electricity) and industrial sectors</a:t>
            </a:r>
          </a:p>
          <a:p>
            <a:r>
              <a:rPr lang="es-MX" sz="2400" b="1"/>
              <a:t>Bolivia</a:t>
            </a:r>
            <a:r>
              <a:rPr lang="es-MX" sz="2400"/>
              <a:t>: Mining, hydrocarbons (oil and natural gas) and manufacturing sectors</a:t>
            </a:r>
          </a:p>
          <a:p>
            <a:r>
              <a:rPr lang="es-MX" sz="2400" b="1"/>
              <a:t>Caribbean</a:t>
            </a:r>
            <a:r>
              <a:rPr lang="es-MX" sz="2400"/>
              <a:t>: Tourism sector (Tobago, The Bahamas, Barbados)</a:t>
            </a:r>
          </a:p>
          <a:p>
            <a:r>
              <a:rPr lang="es-MX" sz="2400" b="1"/>
              <a:t>Brazil</a:t>
            </a:r>
            <a:r>
              <a:rPr lang="es-MX" sz="2400"/>
              <a:t>: Industrial sector (case study on determining factors for environmental compliance applying a compliance and non-compliance cost model)</a:t>
            </a:r>
            <a:endParaRPr lang="es-E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3175" y="0"/>
            <a:ext cx="9144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b="1">
                <a:solidFill>
                  <a:srgbClr val="339966"/>
                </a:solidFill>
                <a:cs typeface="Times New Roman" pitchFamily="18" charset="0"/>
              </a:rPr>
              <a:t>Mexico</a:t>
            </a:r>
            <a:endParaRPr lang="en-US" sz="1600" b="1">
              <a:solidFill>
                <a:srgbClr val="339966"/>
              </a:solidFill>
              <a:cs typeface="Times New Roman" pitchFamily="18" charset="0"/>
            </a:endParaRPr>
          </a:p>
          <a:p>
            <a:endParaRPr lang="en-US"/>
          </a:p>
        </p:txBody>
      </p:sp>
      <p:grpSp>
        <p:nvGrpSpPr>
          <p:cNvPr id="89153" name="Group 65"/>
          <p:cNvGrpSpPr>
            <a:grpSpLocks/>
          </p:cNvGrpSpPr>
          <p:nvPr/>
        </p:nvGrpSpPr>
        <p:grpSpPr bwMode="auto">
          <a:xfrm>
            <a:off x="0" y="458788"/>
            <a:ext cx="9059863" cy="6399212"/>
            <a:chOff x="-3" y="457"/>
            <a:chExt cx="5707" cy="4031"/>
          </a:xfrm>
        </p:grpSpPr>
        <p:grpSp>
          <p:nvGrpSpPr>
            <p:cNvPr id="89151" name="Group 63"/>
            <p:cNvGrpSpPr>
              <a:grpSpLocks/>
            </p:cNvGrpSpPr>
            <p:nvPr/>
          </p:nvGrpSpPr>
          <p:grpSpPr bwMode="auto">
            <a:xfrm>
              <a:off x="0" y="460"/>
              <a:ext cx="5701" cy="4025"/>
              <a:chOff x="0" y="460"/>
              <a:chExt cx="5701" cy="4025"/>
            </a:xfrm>
          </p:grpSpPr>
          <p:grpSp>
            <p:nvGrpSpPr>
              <p:cNvPr id="89106" name="Group 18"/>
              <p:cNvGrpSpPr>
                <a:grpSpLocks/>
              </p:cNvGrpSpPr>
              <p:nvPr/>
            </p:nvGrpSpPr>
            <p:grpSpPr bwMode="auto">
              <a:xfrm>
                <a:off x="0" y="460"/>
                <a:ext cx="1845" cy="461"/>
                <a:chOff x="0" y="460"/>
                <a:chExt cx="1845" cy="461"/>
              </a:xfrm>
            </p:grpSpPr>
            <p:sp>
              <p:nvSpPr>
                <p:cNvPr id="89105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460"/>
                  <a:ext cx="1845" cy="461"/>
                </a:xfrm>
                <a:prstGeom prst="rect">
                  <a:avLst/>
                </a:prstGeom>
                <a:solidFill>
                  <a:srgbClr val="E6E6E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9104" name="Group 16"/>
                <p:cNvGrpSpPr>
                  <a:grpSpLocks/>
                </p:cNvGrpSpPr>
                <p:nvPr/>
              </p:nvGrpSpPr>
              <p:grpSpPr bwMode="auto">
                <a:xfrm>
                  <a:off x="0" y="460"/>
                  <a:ext cx="1845" cy="461"/>
                  <a:chOff x="0" y="460"/>
                  <a:chExt cx="1845" cy="461"/>
                </a:xfrm>
              </p:grpSpPr>
              <p:sp>
                <p:nvSpPr>
                  <p:cNvPr id="89091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460"/>
                    <a:ext cx="1789" cy="461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1800" b="1">
                        <a:solidFill>
                          <a:srgbClr val="0000FF"/>
                        </a:solidFill>
                        <a:cs typeface="Times New Roman" pitchFamily="18" charset="0"/>
                      </a:rPr>
                      <a:t>Traditional Tools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89103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60"/>
                    <a:ext cx="1845" cy="46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9110" name="Group 22"/>
              <p:cNvGrpSpPr>
                <a:grpSpLocks/>
              </p:cNvGrpSpPr>
              <p:nvPr/>
            </p:nvGrpSpPr>
            <p:grpSpPr bwMode="auto">
              <a:xfrm>
                <a:off x="1845" y="460"/>
                <a:ext cx="1903" cy="461"/>
                <a:chOff x="1845" y="460"/>
                <a:chExt cx="1903" cy="461"/>
              </a:xfrm>
            </p:grpSpPr>
            <p:sp>
              <p:nvSpPr>
                <p:cNvPr id="89109" name="Rectangle 21"/>
                <p:cNvSpPr>
                  <a:spLocks noChangeArrowheads="1"/>
                </p:cNvSpPr>
                <p:nvPr/>
              </p:nvSpPr>
              <p:spPr bwMode="auto">
                <a:xfrm>
                  <a:off x="1845" y="460"/>
                  <a:ext cx="1903" cy="461"/>
                </a:xfrm>
                <a:prstGeom prst="rect">
                  <a:avLst/>
                </a:prstGeom>
                <a:solidFill>
                  <a:srgbClr val="E6E6E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9108" name="Group 20"/>
                <p:cNvGrpSpPr>
                  <a:grpSpLocks/>
                </p:cNvGrpSpPr>
                <p:nvPr/>
              </p:nvGrpSpPr>
              <p:grpSpPr bwMode="auto">
                <a:xfrm>
                  <a:off x="1845" y="460"/>
                  <a:ext cx="1903" cy="461"/>
                  <a:chOff x="1845" y="460"/>
                  <a:chExt cx="1903" cy="461"/>
                </a:xfrm>
              </p:grpSpPr>
              <p:sp>
                <p:nvSpPr>
                  <p:cNvPr id="89092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1873" y="460"/>
                    <a:ext cx="1847" cy="461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1800" b="1">
                        <a:solidFill>
                          <a:srgbClr val="0000FF"/>
                        </a:solidFill>
                        <a:cs typeface="Times New Roman" pitchFamily="18" charset="0"/>
                      </a:rPr>
                      <a:t>Economic Tools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89107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845" y="460"/>
                    <a:ext cx="1903" cy="46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9114" name="Group 26"/>
              <p:cNvGrpSpPr>
                <a:grpSpLocks/>
              </p:cNvGrpSpPr>
              <p:nvPr/>
            </p:nvGrpSpPr>
            <p:grpSpPr bwMode="auto">
              <a:xfrm>
                <a:off x="3748" y="460"/>
                <a:ext cx="1953" cy="461"/>
                <a:chOff x="3748" y="460"/>
                <a:chExt cx="1953" cy="461"/>
              </a:xfrm>
            </p:grpSpPr>
            <p:sp>
              <p:nvSpPr>
                <p:cNvPr id="89113" name="Rectangle 25"/>
                <p:cNvSpPr>
                  <a:spLocks noChangeArrowheads="1"/>
                </p:cNvSpPr>
                <p:nvPr/>
              </p:nvSpPr>
              <p:spPr bwMode="auto">
                <a:xfrm>
                  <a:off x="3748" y="460"/>
                  <a:ext cx="1953" cy="461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9112" name="Group 24"/>
                <p:cNvGrpSpPr>
                  <a:grpSpLocks/>
                </p:cNvGrpSpPr>
                <p:nvPr/>
              </p:nvGrpSpPr>
              <p:grpSpPr bwMode="auto">
                <a:xfrm>
                  <a:off x="3748" y="460"/>
                  <a:ext cx="1953" cy="461"/>
                  <a:chOff x="3748" y="460"/>
                  <a:chExt cx="1953" cy="461"/>
                </a:xfrm>
              </p:grpSpPr>
              <p:sp>
                <p:nvSpPr>
                  <p:cNvPr id="89093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3776" y="460"/>
                    <a:ext cx="1897" cy="461"/>
                  </a:xfrm>
                  <a:prstGeom prst="rect">
                    <a:avLst/>
                  </a:prstGeom>
                  <a:solidFill>
                    <a:srgbClr val="E0E0E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1800" b="1">
                        <a:solidFill>
                          <a:srgbClr val="0000FF"/>
                        </a:solidFill>
                        <a:cs typeface="Times New Roman" pitchFamily="18" charset="0"/>
                      </a:rPr>
                      <a:t>Coordination Mechanisms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89111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3748" y="460"/>
                    <a:ext cx="1953" cy="46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9118" name="Group 30"/>
              <p:cNvGrpSpPr>
                <a:grpSpLocks/>
              </p:cNvGrpSpPr>
              <p:nvPr/>
            </p:nvGrpSpPr>
            <p:grpSpPr bwMode="auto">
              <a:xfrm>
                <a:off x="0" y="921"/>
                <a:ext cx="1845" cy="2030"/>
                <a:chOff x="0" y="921"/>
                <a:chExt cx="1845" cy="2030"/>
              </a:xfrm>
            </p:grpSpPr>
            <p:sp>
              <p:nvSpPr>
                <p:cNvPr id="89117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1845" cy="2030"/>
                </a:xfrm>
                <a:prstGeom prst="rect">
                  <a:avLst/>
                </a:prstGeom>
                <a:solidFill>
                  <a:srgbClr val="3399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9116" name="Group 28"/>
                <p:cNvGrpSpPr>
                  <a:grpSpLocks/>
                </p:cNvGrpSpPr>
                <p:nvPr/>
              </p:nvGrpSpPr>
              <p:grpSpPr bwMode="auto">
                <a:xfrm>
                  <a:off x="0" y="921"/>
                  <a:ext cx="1845" cy="2030"/>
                  <a:chOff x="0" y="921"/>
                  <a:chExt cx="1845" cy="2030"/>
                </a:xfrm>
              </p:grpSpPr>
              <p:sp>
                <p:nvSpPr>
                  <p:cNvPr id="89094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921"/>
                    <a:ext cx="1789" cy="2030"/>
                  </a:xfrm>
                  <a:prstGeom prst="rect">
                    <a:avLst/>
                  </a:prstGeom>
                  <a:solidFill>
                    <a:srgbClr val="3399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“Command and control” </a:t>
                    </a: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   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(most traditional tools):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LGEEPA;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Official Mexican norm, licenses, permits, environmental impact reports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Voluntary: environmental audits, environmental management systems, rules for voluntary compliance, agreements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Emissions registry and pollution transfers, National Crusade for a Clean Mexico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89115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921"/>
                    <a:ext cx="1845" cy="203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9122" name="Group 34"/>
              <p:cNvGrpSpPr>
                <a:grpSpLocks/>
              </p:cNvGrpSpPr>
              <p:nvPr/>
            </p:nvGrpSpPr>
            <p:grpSpPr bwMode="auto">
              <a:xfrm>
                <a:off x="1845" y="921"/>
                <a:ext cx="1903" cy="2030"/>
                <a:chOff x="1845" y="921"/>
                <a:chExt cx="1903" cy="2030"/>
              </a:xfrm>
            </p:grpSpPr>
            <p:sp>
              <p:nvSpPr>
                <p:cNvPr id="89121" name="Rectangle 33"/>
                <p:cNvSpPr>
                  <a:spLocks noChangeArrowheads="1"/>
                </p:cNvSpPr>
                <p:nvPr/>
              </p:nvSpPr>
              <p:spPr bwMode="auto">
                <a:xfrm>
                  <a:off x="1845" y="921"/>
                  <a:ext cx="1903" cy="2030"/>
                </a:xfrm>
                <a:prstGeom prst="rect">
                  <a:avLst/>
                </a:prstGeom>
                <a:solidFill>
                  <a:srgbClr val="3399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9120" name="Group 32"/>
                <p:cNvGrpSpPr>
                  <a:grpSpLocks/>
                </p:cNvGrpSpPr>
                <p:nvPr/>
              </p:nvGrpSpPr>
              <p:grpSpPr bwMode="auto">
                <a:xfrm>
                  <a:off x="1845" y="921"/>
                  <a:ext cx="1903" cy="2030"/>
                  <a:chOff x="1845" y="921"/>
                  <a:chExt cx="1903" cy="2030"/>
                </a:xfrm>
              </p:grpSpPr>
              <p:sp>
                <p:nvSpPr>
                  <p:cNvPr id="8909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1873" y="921"/>
                    <a:ext cx="1847" cy="2030"/>
                  </a:xfrm>
                  <a:prstGeom prst="rect">
                    <a:avLst/>
                  </a:prstGeom>
                  <a:solidFill>
                    <a:srgbClr val="3399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Public good’s pricing and rates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Gasoline surcharge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 Wastewater discharge fees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ZZero tax on anti-pollutionequipment imports</a:t>
                    </a: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Environmental insurance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(hazardous waste transportation)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Deposit-reimbursement systems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(tires, used motor oil, batteries)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endParaRPr lang="en-US" sz="700">
                      <a:solidFill>
                        <a:srgbClr val="FFFFFF"/>
                      </a:solidFill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EEstablishment of property rights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(hunting)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89119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845" y="921"/>
                    <a:ext cx="1903" cy="203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9126" name="Group 38"/>
              <p:cNvGrpSpPr>
                <a:grpSpLocks/>
              </p:cNvGrpSpPr>
              <p:nvPr/>
            </p:nvGrpSpPr>
            <p:grpSpPr bwMode="auto">
              <a:xfrm>
                <a:off x="3748" y="921"/>
                <a:ext cx="1953" cy="2030"/>
                <a:chOff x="3748" y="921"/>
                <a:chExt cx="1953" cy="2030"/>
              </a:xfrm>
            </p:grpSpPr>
            <p:sp>
              <p:nvSpPr>
                <p:cNvPr id="89125" name="Rectangle 37"/>
                <p:cNvSpPr>
                  <a:spLocks noChangeArrowheads="1"/>
                </p:cNvSpPr>
                <p:nvPr/>
              </p:nvSpPr>
              <p:spPr bwMode="auto">
                <a:xfrm>
                  <a:off x="3748" y="921"/>
                  <a:ext cx="1953" cy="2030"/>
                </a:xfrm>
                <a:prstGeom prst="rect">
                  <a:avLst/>
                </a:prstGeom>
                <a:solidFill>
                  <a:srgbClr val="3399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9124" name="Group 36"/>
                <p:cNvGrpSpPr>
                  <a:grpSpLocks/>
                </p:cNvGrpSpPr>
                <p:nvPr/>
              </p:nvGrpSpPr>
              <p:grpSpPr bwMode="auto">
                <a:xfrm>
                  <a:off x="3748" y="921"/>
                  <a:ext cx="1953" cy="2030"/>
                  <a:chOff x="3748" y="921"/>
                  <a:chExt cx="1953" cy="2030"/>
                </a:xfrm>
              </p:grpSpPr>
              <p:sp>
                <p:nvSpPr>
                  <p:cNvPr id="89096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776" y="921"/>
                    <a:ext cx="1897" cy="2030"/>
                  </a:xfrm>
                  <a:prstGeom prst="rect">
                    <a:avLst/>
                  </a:prstGeom>
                  <a:solidFill>
                    <a:srgbClr val="3399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Inter-sectorial cabinets and commissions, CFMR, CFC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Coordination mechanisms for  industrial inspection and enforcement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and enviromental audits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(Profepa)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Pricing committees in hydrocarbon energy sector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Inter-institutional groups for electricity rates setting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Local legislatures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for approval of water tariffs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200">
                        <a:cs typeface="Times New Roman" pitchFamily="18" charset="0"/>
                      </a:rPr>
                      <a:t> </a:t>
                    </a: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89123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3748" y="921"/>
                    <a:ext cx="1953" cy="203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9130" name="Group 42"/>
              <p:cNvGrpSpPr>
                <a:grpSpLocks/>
              </p:cNvGrpSpPr>
              <p:nvPr/>
            </p:nvGrpSpPr>
            <p:grpSpPr bwMode="auto">
              <a:xfrm>
                <a:off x="0" y="2951"/>
                <a:ext cx="1845" cy="442"/>
                <a:chOff x="0" y="2951"/>
                <a:chExt cx="1845" cy="442"/>
              </a:xfrm>
            </p:grpSpPr>
            <p:sp>
              <p:nvSpPr>
                <p:cNvPr id="89129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2951"/>
                  <a:ext cx="1845" cy="442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9128" name="Group 40"/>
                <p:cNvGrpSpPr>
                  <a:grpSpLocks/>
                </p:cNvGrpSpPr>
                <p:nvPr/>
              </p:nvGrpSpPr>
              <p:grpSpPr bwMode="auto">
                <a:xfrm>
                  <a:off x="0" y="2951"/>
                  <a:ext cx="1845" cy="442"/>
                  <a:chOff x="0" y="2951"/>
                  <a:chExt cx="1845" cy="442"/>
                </a:xfrm>
              </p:grpSpPr>
              <p:sp>
                <p:nvSpPr>
                  <p:cNvPr id="89097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2951"/>
                    <a:ext cx="1789" cy="442"/>
                  </a:xfrm>
                  <a:prstGeom prst="rect">
                    <a:avLst/>
                  </a:prstGeom>
                  <a:solidFill>
                    <a:srgbClr val="E0E0E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1200">
                        <a:cs typeface="Times New Roman" pitchFamily="18" charset="0"/>
                      </a:rPr>
                      <a:t> </a:t>
                    </a: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89127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951"/>
                    <a:ext cx="1845" cy="44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9134" name="Group 46"/>
              <p:cNvGrpSpPr>
                <a:grpSpLocks/>
              </p:cNvGrpSpPr>
              <p:nvPr/>
            </p:nvGrpSpPr>
            <p:grpSpPr bwMode="auto">
              <a:xfrm>
                <a:off x="1845" y="2951"/>
                <a:ext cx="1903" cy="442"/>
                <a:chOff x="1845" y="2951"/>
                <a:chExt cx="1903" cy="442"/>
              </a:xfrm>
            </p:grpSpPr>
            <p:sp>
              <p:nvSpPr>
                <p:cNvPr id="8913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45" y="2951"/>
                  <a:ext cx="1903" cy="442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9132" name="Group 44"/>
                <p:cNvGrpSpPr>
                  <a:grpSpLocks/>
                </p:cNvGrpSpPr>
                <p:nvPr/>
              </p:nvGrpSpPr>
              <p:grpSpPr bwMode="auto">
                <a:xfrm>
                  <a:off x="1845" y="2951"/>
                  <a:ext cx="1903" cy="442"/>
                  <a:chOff x="1845" y="2951"/>
                  <a:chExt cx="1903" cy="442"/>
                </a:xfrm>
              </p:grpSpPr>
              <p:sp>
                <p:nvSpPr>
                  <p:cNvPr id="89098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873" y="2951"/>
                    <a:ext cx="1847" cy="442"/>
                  </a:xfrm>
                  <a:prstGeom prst="rect">
                    <a:avLst/>
                  </a:prstGeom>
                  <a:solidFill>
                    <a:srgbClr val="E0E0E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1600" b="1">
                        <a:solidFill>
                          <a:srgbClr val="FF0000"/>
                        </a:solidFill>
                        <a:cs typeface="Times New Roman" pitchFamily="18" charset="0"/>
                      </a:rPr>
                      <a:t>PROBLEMS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89131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1845" y="2951"/>
                    <a:ext cx="1903" cy="44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9138" name="Group 50"/>
              <p:cNvGrpSpPr>
                <a:grpSpLocks/>
              </p:cNvGrpSpPr>
              <p:nvPr/>
            </p:nvGrpSpPr>
            <p:grpSpPr bwMode="auto">
              <a:xfrm>
                <a:off x="3748" y="2951"/>
                <a:ext cx="1953" cy="442"/>
                <a:chOff x="3748" y="2951"/>
                <a:chExt cx="1953" cy="442"/>
              </a:xfrm>
            </p:grpSpPr>
            <p:sp>
              <p:nvSpPr>
                <p:cNvPr id="89137" name="Rectangle 49"/>
                <p:cNvSpPr>
                  <a:spLocks noChangeArrowheads="1"/>
                </p:cNvSpPr>
                <p:nvPr/>
              </p:nvSpPr>
              <p:spPr bwMode="auto">
                <a:xfrm>
                  <a:off x="3748" y="2951"/>
                  <a:ext cx="1953" cy="442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9136" name="Group 48"/>
                <p:cNvGrpSpPr>
                  <a:grpSpLocks/>
                </p:cNvGrpSpPr>
                <p:nvPr/>
              </p:nvGrpSpPr>
              <p:grpSpPr bwMode="auto">
                <a:xfrm>
                  <a:off x="3748" y="2951"/>
                  <a:ext cx="1953" cy="442"/>
                  <a:chOff x="3748" y="2951"/>
                  <a:chExt cx="1953" cy="442"/>
                </a:xfrm>
              </p:grpSpPr>
              <p:sp>
                <p:nvSpPr>
                  <p:cNvPr id="89099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3776" y="2951"/>
                    <a:ext cx="1897" cy="442"/>
                  </a:xfrm>
                  <a:prstGeom prst="rect">
                    <a:avLst/>
                  </a:prstGeom>
                  <a:solidFill>
                    <a:srgbClr val="E0E0E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1200">
                        <a:cs typeface="Times New Roman" pitchFamily="18" charset="0"/>
                      </a:rPr>
                      <a:t> </a:t>
                    </a: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89135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3748" y="2951"/>
                    <a:ext cx="1953" cy="44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9142" name="Group 54"/>
              <p:cNvGrpSpPr>
                <a:grpSpLocks/>
              </p:cNvGrpSpPr>
              <p:nvPr/>
            </p:nvGrpSpPr>
            <p:grpSpPr bwMode="auto">
              <a:xfrm>
                <a:off x="0" y="3393"/>
                <a:ext cx="1845" cy="1092"/>
                <a:chOff x="0" y="3393"/>
                <a:chExt cx="1845" cy="1092"/>
              </a:xfrm>
            </p:grpSpPr>
            <p:sp>
              <p:nvSpPr>
                <p:cNvPr id="89141" name="Rectangle 53"/>
                <p:cNvSpPr>
                  <a:spLocks noChangeArrowheads="1"/>
                </p:cNvSpPr>
                <p:nvPr/>
              </p:nvSpPr>
              <p:spPr bwMode="auto">
                <a:xfrm>
                  <a:off x="0" y="3393"/>
                  <a:ext cx="1845" cy="1092"/>
                </a:xfrm>
                <a:prstGeom prst="rect">
                  <a:avLst/>
                </a:prstGeom>
                <a:solidFill>
                  <a:srgbClr val="FF7C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9140" name="Group 52"/>
                <p:cNvGrpSpPr>
                  <a:grpSpLocks/>
                </p:cNvGrpSpPr>
                <p:nvPr/>
              </p:nvGrpSpPr>
              <p:grpSpPr bwMode="auto">
                <a:xfrm>
                  <a:off x="0" y="3393"/>
                  <a:ext cx="1845" cy="1092"/>
                  <a:chOff x="0" y="3393"/>
                  <a:chExt cx="1845" cy="1092"/>
                </a:xfrm>
              </p:grpSpPr>
              <p:sp>
                <p:nvSpPr>
                  <p:cNvPr id="89100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3393"/>
                    <a:ext cx="1789" cy="1092"/>
                  </a:xfrm>
                  <a:prstGeom prst="rect">
                    <a:avLst/>
                  </a:prstGeom>
                  <a:solidFill>
                    <a:srgbClr val="FF7C8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Long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 and bureaucratic process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Risk of “regulatory capture”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and vested interests on the part of the authority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Discretionary powers of authority  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89139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393"/>
                    <a:ext cx="1845" cy="109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9146" name="Group 58"/>
              <p:cNvGrpSpPr>
                <a:grpSpLocks/>
              </p:cNvGrpSpPr>
              <p:nvPr/>
            </p:nvGrpSpPr>
            <p:grpSpPr bwMode="auto">
              <a:xfrm>
                <a:off x="1845" y="3393"/>
                <a:ext cx="1903" cy="1092"/>
                <a:chOff x="1845" y="3393"/>
                <a:chExt cx="1903" cy="1092"/>
              </a:xfrm>
            </p:grpSpPr>
            <p:sp>
              <p:nvSpPr>
                <p:cNvPr id="89145" name="Rectangle 57"/>
                <p:cNvSpPr>
                  <a:spLocks noChangeArrowheads="1"/>
                </p:cNvSpPr>
                <p:nvPr/>
              </p:nvSpPr>
              <p:spPr bwMode="auto">
                <a:xfrm>
                  <a:off x="1845" y="3393"/>
                  <a:ext cx="1903" cy="1092"/>
                </a:xfrm>
                <a:prstGeom prst="rect">
                  <a:avLst/>
                </a:prstGeom>
                <a:solidFill>
                  <a:srgbClr val="FF7C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9144" name="Group 56"/>
                <p:cNvGrpSpPr>
                  <a:grpSpLocks/>
                </p:cNvGrpSpPr>
                <p:nvPr/>
              </p:nvGrpSpPr>
              <p:grpSpPr bwMode="auto">
                <a:xfrm>
                  <a:off x="1845" y="3393"/>
                  <a:ext cx="1903" cy="1092"/>
                  <a:chOff x="1845" y="3393"/>
                  <a:chExt cx="1903" cy="1092"/>
                </a:xfrm>
              </p:grpSpPr>
              <p:sp>
                <p:nvSpPr>
                  <p:cNvPr id="89101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873" y="3393"/>
                    <a:ext cx="1847" cy="1092"/>
                  </a:xfrm>
                  <a:prstGeom prst="rect">
                    <a:avLst/>
                  </a:prstGeom>
                  <a:solidFill>
                    <a:srgbClr val="FF7C8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Lack of political incentives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to charge those who pollute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Low collection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of environmental fees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LLack of environmental institutions and markets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89143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1845" y="3393"/>
                    <a:ext cx="1903" cy="109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9150" name="Group 62"/>
              <p:cNvGrpSpPr>
                <a:grpSpLocks/>
              </p:cNvGrpSpPr>
              <p:nvPr/>
            </p:nvGrpSpPr>
            <p:grpSpPr bwMode="auto">
              <a:xfrm>
                <a:off x="3748" y="3393"/>
                <a:ext cx="1953" cy="1092"/>
                <a:chOff x="3748" y="3393"/>
                <a:chExt cx="1953" cy="1092"/>
              </a:xfrm>
            </p:grpSpPr>
            <p:sp>
              <p:nvSpPr>
                <p:cNvPr id="8914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48" y="3393"/>
                  <a:ext cx="1953" cy="1092"/>
                </a:xfrm>
                <a:prstGeom prst="rect">
                  <a:avLst/>
                </a:prstGeom>
                <a:solidFill>
                  <a:srgbClr val="FF7C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9148" name="Group 60"/>
                <p:cNvGrpSpPr>
                  <a:grpSpLocks/>
                </p:cNvGrpSpPr>
                <p:nvPr/>
              </p:nvGrpSpPr>
              <p:grpSpPr bwMode="auto">
                <a:xfrm>
                  <a:off x="3748" y="3393"/>
                  <a:ext cx="1953" cy="1092"/>
                  <a:chOff x="3748" y="3393"/>
                  <a:chExt cx="1953" cy="1092"/>
                </a:xfrm>
              </p:grpSpPr>
              <p:sp>
                <p:nvSpPr>
                  <p:cNvPr id="89102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776" y="3393"/>
                    <a:ext cx="1897" cy="1092"/>
                  </a:xfrm>
                  <a:prstGeom prst="rect">
                    <a:avLst/>
                  </a:prstGeom>
                  <a:solidFill>
                    <a:srgbClr val="FF7C8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Low representation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of business in the design of rules and regulations (big firms mainly)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Lack of coordination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between Semarnat, tax authority, finance and Economics ministries, business associations and local governments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89147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3748" y="3393"/>
                    <a:ext cx="1953" cy="109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89152" name="Rectangle 64"/>
            <p:cNvSpPr>
              <a:spLocks noChangeArrowheads="1"/>
            </p:cNvSpPr>
            <p:nvPr/>
          </p:nvSpPr>
          <p:spPr bwMode="auto">
            <a:xfrm>
              <a:off x="-3" y="457"/>
              <a:ext cx="5707" cy="4031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1588" y="0"/>
            <a:ext cx="9144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b="1">
                <a:solidFill>
                  <a:srgbClr val="339966"/>
                </a:solidFill>
                <a:cs typeface="Times New Roman" pitchFamily="18" charset="0"/>
              </a:rPr>
              <a:t>Colombia</a:t>
            </a:r>
            <a:endParaRPr lang="en-US" sz="1600" b="1">
              <a:solidFill>
                <a:srgbClr val="339966"/>
              </a:solidFill>
              <a:cs typeface="Times New Roman" pitchFamily="18" charset="0"/>
            </a:endParaRPr>
          </a:p>
          <a:p>
            <a:endParaRPr lang="en-US"/>
          </a:p>
        </p:txBody>
      </p:sp>
      <p:grpSp>
        <p:nvGrpSpPr>
          <p:cNvPr id="90177" name="Group 65"/>
          <p:cNvGrpSpPr>
            <a:grpSpLocks/>
          </p:cNvGrpSpPr>
          <p:nvPr/>
        </p:nvGrpSpPr>
        <p:grpSpPr bwMode="auto">
          <a:xfrm>
            <a:off x="0" y="457200"/>
            <a:ext cx="9150350" cy="6400800"/>
            <a:chOff x="-3" y="457"/>
            <a:chExt cx="5764" cy="4567"/>
          </a:xfrm>
        </p:grpSpPr>
        <p:grpSp>
          <p:nvGrpSpPr>
            <p:cNvPr id="90175" name="Group 63"/>
            <p:cNvGrpSpPr>
              <a:grpSpLocks/>
            </p:cNvGrpSpPr>
            <p:nvPr/>
          </p:nvGrpSpPr>
          <p:grpSpPr bwMode="auto">
            <a:xfrm>
              <a:off x="0" y="460"/>
              <a:ext cx="5758" cy="4561"/>
              <a:chOff x="0" y="460"/>
              <a:chExt cx="5758" cy="4561"/>
            </a:xfrm>
          </p:grpSpPr>
          <p:grpSp>
            <p:nvGrpSpPr>
              <p:cNvPr id="90130" name="Group 18"/>
              <p:cNvGrpSpPr>
                <a:grpSpLocks/>
              </p:cNvGrpSpPr>
              <p:nvPr/>
            </p:nvGrpSpPr>
            <p:grpSpPr bwMode="auto">
              <a:xfrm>
                <a:off x="0" y="460"/>
                <a:ext cx="1820" cy="461"/>
                <a:chOff x="0" y="460"/>
                <a:chExt cx="1820" cy="461"/>
              </a:xfrm>
            </p:grpSpPr>
            <p:sp>
              <p:nvSpPr>
                <p:cNvPr id="90129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460"/>
                  <a:ext cx="1820" cy="461"/>
                </a:xfrm>
                <a:prstGeom prst="rect">
                  <a:avLst/>
                </a:prstGeom>
                <a:solidFill>
                  <a:srgbClr val="E6E6E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0128" name="Group 16"/>
                <p:cNvGrpSpPr>
                  <a:grpSpLocks/>
                </p:cNvGrpSpPr>
                <p:nvPr/>
              </p:nvGrpSpPr>
              <p:grpSpPr bwMode="auto">
                <a:xfrm>
                  <a:off x="0" y="460"/>
                  <a:ext cx="1820" cy="461"/>
                  <a:chOff x="0" y="460"/>
                  <a:chExt cx="1820" cy="461"/>
                </a:xfrm>
              </p:grpSpPr>
              <p:sp>
                <p:nvSpPr>
                  <p:cNvPr id="90115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460"/>
                    <a:ext cx="1764" cy="461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endParaRPr lang="en-US" sz="1800" b="1">
                      <a:solidFill>
                        <a:srgbClr val="0000FF"/>
                      </a:solidFill>
                      <a:cs typeface="Times New Roman" pitchFamily="18" charset="0"/>
                    </a:endParaRPr>
                  </a:p>
                  <a:p>
                    <a:pPr algn="ctr"/>
                    <a:r>
                      <a:rPr lang="en-US" sz="1800" b="1">
                        <a:solidFill>
                          <a:srgbClr val="0000FF"/>
                        </a:solidFill>
                        <a:cs typeface="Times New Roman" pitchFamily="18" charset="0"/>
                      </a:rPr>
                      <a:t>Traditional Tools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algn="ctr"/>
                    <a:endParaRPr lang="en-US" sz="1700" b="1">
                      <a:solidFill>
                        <a:srgbClr val="0000FF"/>
                      </a:solidFill>
                      <a:cs typeface="Times New Roman" pitchFamily="18" charset="0"/>
                    </a:endParaRPr>
                  </a:p>
                </p:txBody>
              </p:sp>
              <p:sp>
                <p:nvSpPr>
                  <p:cNvPr id="90127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60"/>
                    <a:ext cx="1820" cy="46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134" name="Group 22"/>
              <p:cNvGrpSpPr>
                <a:grpSpLocks/>
              </p:cNvGrpSpPr>
              <p:nvPr/>
            </p:nvGrpSpPr>
            <p:grpSpPr bwMode="auto">
              <a:xfrm>
                <a:off x="1820" y="460"/>
                <a:ext cx="1969" cy="461"/>
                <a:chOff x="1820" y="460"/>
                <a:chExt cx="1969" cy="461"/>
              </a:xfrm>
            </p:grpSpPr>
            <p:sp>
              <p:nvSpPr>
                <p:cNvPr id="90133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0" y="460"/>
                  <a:ext cx="1969" cy="461"/>
                </a:xfrm>
                <a:prstGeom prst="rect">
                  <a:avLst/>
                </a:prstGeom>
                <a:solidFill>
                  <a:srgbClr val="E6E6E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0132" name="Group 20"/>
                <p:cNvGrpSpPr>
                  <a:grpSpLocks/>
                </p:cNvGrpSpPr>
                <p:nvPr/>
              </p:nvGrpSpPr>
              <p:grpSpPr bwMode="auto">
                <a:xfrm>
                  <a:off x="1820" y="460"/>
                  <a:ext cx="1969" cy="461"/>
                  <a:chOff x="1820" y="460"/>
                  <a:chExt cx="1969" cy="461"/>
                </a:xfrm>
              </p:grpSpPr>
              <p:sp>
                <p:nvSpPr>
                  <p:cNvPr id="90116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460"/>
                    <a:ext cx="1913" cy="461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endParaRPr lang="en-US" sz="1800" b="1">
                      <a:solidFill>
                        <a:srgbClr val="0000FF"/>
                      </a:solidFill>
                      <a:cs typeface="Times New Roman" pitchFamily="18" charset="0"/>
                    </a:endParaRPr>
                  </a:p>
                  <a:p>
                    <a:pPr algn="ctr"/>
                    <a:r>
                      <a:rPr lang="en-US" sz="1800" b="1">
                        <a:solidFill>
                          <a:srgbClr val="0000FF"/>
                        </a:solidFill>
                        <a:cs typeface="Times New Roman" pitchFamily="18" charset="0"/>
                      </a:rPr>
                      <a:t>Economic Tools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90131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820" y="460"/>
                    <a:ext cx="1969" cy="46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138" name="Group 26"/>
              <p:cNvGrpSpPr>
                <a:grpSpLocks/>
              </p:cNvGrpSpPr>
              <p:nvPr/>
            </p:nvGrpSpPr>
            <p:grpSpPr bwMode="auto">
              <a:xfrm>
                <a:off x="3789" y="460"/>
                <a:ext cx="1969" cy="461"/>
                <a:chOff x="3789" y="460"/>
                <a:chExt cx="1969" cy="461"/>
              </a:xfrm>
            </p:grpSpPr>
            <p:sp>
              <p:nvSpPr>
                <p:cNvPr id="90137" name="Rectangle 25"/>
                <p:cNvSpPr>
                  <a:spLocks noChangeArrowheads="1"/>
                </p:cNvSpPr>
                <p:nvPr/>
              </p:nvSpPr>
              <p:spPr bwMode="auto">
                <a:xfrm>
                  <a:off x="3789" y="460"/>
                  <a:ext cx="1969" cy="461"/>
                </a:xfrm>
                <a:prstGeom prst="rect">
                  <a:avLst/>
                </a:prstGeom>
                <a:solidFill>
                  <a:srgbClr val="E6E6E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0136" name="Group 24"/>
                <p:cNvGrpSpPr>
                  <a:grpSpLocks/>
                </p:cNvGrpSpPr>
                <p:nvPr/>
              </p:nvGrpSpPr>
              <p:grpSpPr bwMode="auto">
                <a:xfrm>
                  <a:off x="3789" y="460"/>
                  <a:ext cx="1969" cy="461"/>
                  <a:chOff x="3789" y="460"/>
                  <a:chExt cx="1969" cy="461"/>
                </a:xfrm>
              </p:grpSpPr>
              <p:sp>
                <p:nvSpPr>
                  <p:cNvPr id="90117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3817" y="460"/>
                    <a:ext cx="1913" cy="461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endParaRPr lang="en-US" sz="1800" b="1">
                      <a:solidFill>
                        <a:srgbClr val="0000FF"/>
                      </a:solidFill>
                      <a:cs typeface="Times New Roman" pitchFamily="18" charset="0"/>
                    </a:endParaRPr>
                  </a:p>
                  <a:p>
                    <a:pPr algn="ctr"/>
                    <a:r>
                      <a:rPr lang="en-US" sz="1800" b="1">
                        <a:solidFill>
                          <a:srgbClr val="0000FF"/>
                        </a:solidFill>
                        <a:cs typeface="Times New Roman" pitchFamily="18" charset="0"/>
                      </a:rPr>
                      <a:t>Coordination Mechanisms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90135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3789" y="460"/>
                    <a:ext cx="1969" cy="46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142" name="Group 30"/>
              <p:cNvGrpSpPr>
                <a:grpSpLocks/>
              </p:cNvGrpSpPr>
              <p:nvPr/>
            </p:nvGrpSpPr>
            <p:grpSpPr bwMode="auto">
              <a:xfrm>
                <a:off x="0" y="921"/>
                <a:ext cx="1820" cy="1762"/>
                <a:chOff x="0" y="921"/>
                <a:chExt cx="1820" cy="1762"/>
              </a:xfrm>
            </p:grpSpPr>
            <p:sp>
              <p:nvSpPr>
                <p:cNvPr id="90141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1820" cy="1762"/>
                </a:xfrm>
                <a:prstGeom prst="rect">
                  <a:avLst/>
                </a:prstGeom>
                <a:solidFill>
                  <a:srgbClr val="3399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0140" name="Group 28"/>
                <p:cNvGrpSpPr>
                  <a:grpSpLocks/>
                </p:cNvGrpSpPr>
                <p:nvPr/>
              </p:nvGrpSpPr>
              <p:grpSpPr bwMode="auto">
                <a:xfrm>
                  <a:off x="0" y="921"/>
                  <a:ext cx="1820" cy="1762"/>
                  <a:chOff x="0" y="921"/>
                  <a:chExt cx="1820" cy="1762"/>
                </a:xfrm>
              </p:grpSpPr>
              <p:sp>
                <p:nvSpPr>
                  <p:cNvPr id="90118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921"/>
                    <a:ext cx="1764" cy="1762"/>
                  </a:xfrm>
                  <a:prstGeom prst="rect">
                    <a:avLst/>
                  </a:prstGeom>
                  <a:solidFill>
                    <a:srgbClr val="3399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Environmental impact assessments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in energy projects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Complete, well organized and easily accessible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 environmental information system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.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90139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921"/>
                    <a:ext cx="1820" cy="176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146" name="Group 34"/>
              <p:cNvGrpSpPr>
                <a:grpSpLocks/>
              </p:cNvGrpSpPr>
              <p:nvPr/>
            </p:nvGrpSpPr>
            <p:grpSpPr bwMode="auto">
              <a:xfrm>
                <a:off x="1820" y="921"/>
                <a:ext cx="1969" cy="1762"/>
                <a:chOff x="1820" y="921"/>
                <a:chExt cx="1969" cy="1762"/>
              </a:xfrm>
            </p:grpSpPr>
            <p:sp>
              <p:nvSpPr>
                <p:cNvPr id="90145" name="Rectangle 33"/>
                <p:cNvSpPr>
                  <a:spLocks noChangeArrowheads="1"/>
                </p:cNvSpPr>
                <p:nvPr/>
              </p:nvSpPr>
              <p:spPr bwMode="auto">
                <a:xfrm>
                  <a:off x="1820" y="921"/>
                  <a:ext cx="1969" cy="1762"/>
                </a:xfrm>
                <a:prstGeom prst="rect">
                  <a:avLst/>
                </a:prstGeom>
                <a:solidFill>
                  <a:srgbClr val="3399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0144" name="Group 32"/>
                <p:cNvGrpSpPr>
                  <a:grpSpLocks/>
                </p:cNvGrpSpPr>
                <p:nvPr/>
              </p:nvGrpSpPr>
              <p:grpSpPr bwMode="auto">
                <a:xfrm>
                  <a:off x="1820" y="921"/>
                  <a:ext cx="1969" cy="1762"/>
                  <a:chOff x="1820" y="921"/>
                  <a:chExt cx="1969" cy="1762"/>
                </a:xfrm>
              </p:grpSpPr>
              <p:sp>
                <p:nvSpPr>
                  <p:cNvPr id="90119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921"/>
                    <a:ext cx="1913" cy="1762"/>
                  </a:xfrm>
                  <a:prstGeom prst="rect">
                    <a:avLst/>
                  </a:prstGeom>
                  <a:solidFill>
                    <a:srgbClr val="3399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3% of gross hydroelectricity sales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for financing protection activities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Forestry development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Pollution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Charges and fees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Tax incentives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for clean technology adoption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200">
                        <a:cs typeface="Times New Roman" pitchFamily="18" charset="0"/>
                      </a:rPr>
                      <a:t> </a:t>
                    </a: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90143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820" y="921"/>
                    <a:ext cx="1969" cy="176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150" name="Group 38"/>
              <p:cNvGrpSpPr>
                <a:grpSpLocks/>
              </p:cNvGrpSpPr>
              <p:nvPr/>
            </p:nvGrpSpPr>
            <p:grpSpPr bwMode="auto">
              <a:xfrm>
                <a:off x="3789" y="921"/>
                <a:ext cx="1969" cy="1762"/>
                <a:chOff x="3789" y="921"/>
                <a:chExt cx="1969" cy="1762"/>
              </a:xfrm>
            </p:grpSpPr>
            <p:sp>
              <p:nvSpPr>
                <p:cNvPr id="90149" name="Rectangle 37"/>
                <p:cNvSpPr>
                  <a:spLocks noChangeArrowheads="1"/>
                </p:cNvSpPr>
                <p:nvPr/>
              </p:nvSpPr>
              <p:spPr bwMode="auto">
                <a:xfrm>
                  <a:off x="3789" y="921"/>
                  <a:ext cx="1969" cy="1762"/>
                </a:xfrm>
                <a:prstGeom prst="rect">
                  <a:avLst/>
                </a:prstGeom>
                <a:solidFill>
                  <a:srgbClr val="3399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0148" name="Group 36"/>
                <p:cNvGrpSpPr>
                  <a:grpSpLocks/>
                </p:cNvGrpSpPr>
                <p:nvPr/>
              </p:nvGrpSpPr>
              <p:grpSpPr bwMode="auto">
                <a:xfrm>
                  <a:off x="3789" y="921"/>
                  <a:ext cx="1969" cy="1762"/>
                  <a:chOff x="3789" y="921"/>
                  <a:chExt cx="1969" cy="1762"/>
                </a:xfrm>
              </p:grpSpPr>
              <p:sp>
                <p:nvSpPr>
                  <p:cNvPr id="90120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817" y="921"/>
                    <a:ext cx="1913" cy="1762"/>
                  </a:xfrm>
                  <a:prstGeom prst="rect">
                    <a:avLst/>
                  </a:prstGeom>
                  <a:solidFill>
                    <a:srgbClr val="3399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Well defined regional and national legal authority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(except in big cities)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Enviromental councils with private sector participation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(Environmental National, Technical advisor for Environmental  Regulation, Regional Corporations Directors)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Coordination mechanisms in energy sector- related public agencies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90147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3789" y="921"/>
                    <a:ext cx="1969" cy="176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154" name="Group 42"/>
              <p:cNvGrpSpPr>
                <a:grpSpLocks/>
              </p:cNvGrpSpPr>
              <p:nvPr/>
            </p:nvGrpSpPr>
            <p:grpSpPr bwMode="auto">
              <a:xfrm>
                <a:off x="0" y="2683"/>
                <a:ext cx="1820" cy="442"/>
                <a:chOff x="0" y="2683"/>
                <a:chExt cx="1820" cy="442"/>
              </a:xfrm>
            </p:grpSpPr>
            <p:sp>
              <p:nvSpPr>
                <p:cNvPr id="90153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2683"/>
                  <a:ext cx="1820" cy="442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0152" name="Group 40"/>
                <p:cNvGrpSpPr>
                  <a:grpSpLocks/>
                </p:cNvGrpSpPr>
                <p:nvPr/>
              </p:nvGrpSpPr>
              <p:grpSpPr bwMode="auto">
                <a:xfrm>
                  <a:off x="0" y="2683"/>
                  <a:ext cx="1820" cy="442"/>
                  <a:chOff x="0" y="2683"/>
                  <a:chExt cx="1820" cy="442"/>
                </a:xfrm>
              </p:grpSpPr>
              <p:sp>
                <p:nvSpPr>
                  <p:cNvPr id="90121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2683"/>
                    <a:ext cx="1764" cy="442"/>
                  </a:xfrm>
                  <a:prstGeom prst="rect">
                    <a:avLst/>
                  </a:prstGeom>
                  <a:solidFill>
                    <a:srgbClr val="E0E0E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1200">
                        <a:cs typeface="Times New Roman" pitchFamily="18" charset="0"/>
                      </a:rPr>
                      <a:t> </a:t>
                    </a: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90151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683"/>
                    <a:ext cx="1820" cy="44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158" name="Group 46"/>
              <p:cNvGrpSpPr>
                <a:grpSpLocks/>
              </p:cNvGrpSpPr>
              <p:nvPr/>
            </p:nvGrpSpPr>
            <p:grpSpPr bwMode="auto">
              <a:xfrm>
                <a:off x="1820" y="2683"/>
                <a:ext cx="1969" cy="442"/>
                <a:chOff x="1820" y="2683"/>
                <a:chExt cx="1969" cy="442"/>
              </a:xfrm>
            </p:grpSpPr>
            <p:sp>
              <p:nvSpPr>
                <p:cNvPr id="90157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0" y="2683"/>
                  <a:ext cx="1969" cy="442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0156" name="Group 44"/>
                <p:cNvGrpSpPr>
                  <a:grpSpLocks/>
                </p:cNvGrpSpPr>
                <p:nvPr/>
              </p:nvGrpSpPr>
              <p:grpSpPr bwMode="auto">
                <a:xfrm>
                  <a:off x="1820" y="2683"/>
                  <a:ext cx="1969" cy="442"/>
                  <a:chOff x="1820" y="2683"/>
                  <a:chExt cx="1969" cy="442"/>
                </a:xfrm>
              </p:grpSpPr>
              <p:sp>
                <p:nvSpPr>
                  <p:cNvPr id="9012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2683"/>
                    <a:ext cx="1913" cy="442"/>
                  </a:xfrm>
                  <a:prstGeom prst="rect">
                    <a:avLst/>
                  </a:prstGeom>
                  <a:solidFill>
                    <a:srgbClr val="E0E0E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endParaRPr lang="en-US" sz="1600" b="1">
                      <a:solidFill>
                        <a:srgbClr val="FF0000"/>
                      </a:solidFill>
                      <a:cs typeface="Times New Roman" pitchFamily="18" charset="0"/>
                    </a:endParaRPr>
                  </a:p>
                  <a:p>
                    <a:pPr algn="ctr"/>
                    <a:r>
                      <a:rPr lang="en-US" sz="1600" b="1">
                        <a:solidFill>
                          <a:srgbClr val="FF0000"/>
                        </a:solidFill>
                        <a:cs typeface="Times New Roman" pitchFamily="18" charset="0"/>
                      </a:rPr>
                      <a:t>PROBLEMS</a:t>
                    </a:r>
                    <a:endParaRPr lang="en-US"/>
                  </a:p>
                </p:txBody>
              </p:sp>
              <p:sp>
                <p:nvSpPr>
                  <p:cNvPr id="90155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1820" y="2683"/>
                    <a:ext cx="1969" cy="44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162" name="Group 50"/>
              <p:cNvGrpSpPr>
                <a:grpSpLocks/>
              </p:cNvGrpSpPr>
              <p:nvPr/>
            </p:nvGrpSpPr>
            <p:grpSpPr bwMode="auto">
              <a:xfrm>
                <a:off x="3789" y="2683"/>
                <a:ext cx="1969" cy="442"/>
                <a:chOff x="3789" y="2683"/>
                <a:chExt cx="1969" cy="442"/>
              </a:xfrm>
            </p:grpSpPr>
            <p:sp>
              <p:nvSpPr>
                <p:cNvPr id="90161" name="Rectangle 49"/>
                <p:cNvSpPr>
                  <a:spLocks noChangeArrowheads="1"/>
                </p:cNvSpPr>
                <p:nvPr/>
              </p:nvSpPr>
              <p:spPr bwMode="auto">
                <a:xfrm>
                  <a:off x="3789" y="2683"/>
                  <a:ext cx="1969" cy="442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0160" name="Group 48"/>
                <p:cNvGrpSpPr>
                  <a:grpSpLocks/>
                </p:cNvGrpSpPr>
                <p:nvPr/>
              </p:nvGrpSpPr>
              <p:grpSpPr bwMode="auto">
                <a:xfrm>
                  <a:off x="3789" y="2683"/>
                  <a:ext cx="1969" cy="442"/>
                  <a:chOff x="3789" y="2683"/>
                  <a:chExt cx="1969" cy="442"/>
                </a:xfrm>
              </p:grpSpPr>
              <p:sp>
                <p:nvSpPr>
                  <p:cNvPr id="9012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3817" y="2683"/>
                    <a:ext cx="1913" cy="442"/>
                  </a:xfrm>
                  <a:prstGeom prst="rect">
                    <a:avLst/>
                  </a:prstGeom>
                  <a:solidFill>
                    <a:srgbClr val="E0E0E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1200">
                        <a:cs typeface="Times New Roman" pitchFamily="18" charset="0"/>
                      </a:rPr>
                      <a:t> </a:t>
                    </a: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90159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3789" y="2683"/>
                    <a:ext cx="1969" cy="44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166" name="Group 54"/>
              <p:cNvGrpSpPr>
                <a:grpSpLocks/>
              </p:cNvGrpSpPr>
              <p:nvPr/>
            </p:nvGrpSpPr>
            <p:grpSpPr bwMode="auto">
              <a:xfrm>
                <a:off x="0" y="3125"/>
                <a:ext cx="1820" cy="1896"/>
                <a:chOff x="0" y="3125"/>
                <a:chExt cx="1820" cy="1896"/>
              </a:xfrm>
            </p:grpSpPr>
            <p:sp>
              <p:nvSpPr>
                <p:cNvPr id="90165" name="Rectangle 53"/>
                <p:cNvSpPr>
                  <a:spLocks noChangeArrowheads="1"/>
                </p:cNvSpPr>
                <p:nvPr/>
              </p:nvSpPr>
              <p:spPr bwMode="auto">
                <a:xfrm>
                  <a:off x="0" y="3125"/>
                  <a:ext cx="1820" cy="1896"/>
                </a:xfrm>
                <a:prstGeom prst="rect">
                  <a:avLst/>
                </a:prstGeom>
                <a:solidFill>
                  <a:srgbClr val="FF7C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0164" name="Group 52"/>
                <p:cNvGrpSpPr>
                  <a:grpSpLocks/>
                </p:cNvGrpSpPr>
                <p:nvPr/>
              </p:nvGrpSpPr>
              <p:grpSpPr bwMode="auto">
                <a:xfrm>
                  <a:off x="0" y="3125"/>
                  <a:ext cx="1820" cy="1896"/>
                  <a:chOff x="0" y="3125"/>
                  <a:chExt cx="1820" cy="1896"/>
                </a:xfrm>
              </p:grpSpPr>
              <p:sp>
                <p:nvSpPr>
                  <p:cNvPr id="90124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3125"/>
                    <a:ext cx="1764" cy="1896"/>
                  </a:xfrm>
                  <a:prstGeom prst="rect">
                    <a:avLst/>
                  </a:prstGeom>
                  <a:solidFill>
                    <a:srgbClr val="FF7C8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Heterogeneous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and frequently non harmonious or coherent </a:t>
                    </a: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Uncertainty and delays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Focuses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attention on procedures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and not on achievement of goals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Obsolete effluent standards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(except in Bogota)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Insufficient hazardous waste regulation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Uneven follow up and monitoring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between regions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90163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125"/>
                    <a:ext cx="1820" cy="189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170" name="Group 58"/>
              <p:cNvGrpSpPr>
                <a:grpSpLocks/>
              </p:cNvGrpSpPr>
              <p:nvPr/>
            </p:nvGrpSpPr>
            <p:grpSpPr bwMode="auto">
              <a:xfrm>
                <a:off x="1820" y="3125"/>
                <a:ext cx="1969" cy="1896"/>
                <a:chOff x="1820" y="3125"/>
                <a:chExt cx="1969" cy="1896"/>
              </a:xfrm>
            </p:grpSpPr>
            <p:sp>
              <p:nvSpPr>
                <p:cNvPr id="90169" name="Rectangle 57"/>
                <p:cNvSpPr>
                  <a:spLocks noChangeArrowheads="1"/>
                </p:cNvSpPr>
                <p:nvPr/>
              </p:nvSpPr>
              <p:spPr bwMode="auto">
                <a:xfrm>
                  <a:off x="1820" y="3125"/>
                  <a:ext cx="1969" cy="1896"/>
                </a:xfrm>
                <a:prstGeom prst="rect">
                  <a:avLst/>
                </a:prstGeom>
                <a:solidFill>
                  <a:srgbClr val="FF7C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0168" name="Group 56"/>
                <p:cNvGrpSpPr>
                  <a:grpSpLocks/>
                </p:cNvGrpSpPr>
                <p:nvPr/>
              </p:nvGrpSpPr>
              <p:grpSpPr bwMode="auto">
                <a:xfrm>
                  <a:off x="1820" y="3125"/>
                  <a:ext cx="1969" cy="1896"/>
                  <a:chOff x="1820" y="3125"/>
                  <a:chExt cx="1969" cy="1896"/>
                </a:xfrm>
              </p:grpSpPr>
              <p:sp>
                <p:nvSpPr>
                  <p:cNvPr id="9012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3125"/>
                    <a:ext cx="1913" cy="1896"/>
                  </a:xfrm>
                  <a:prstGeom prst="rect">
                    <a:avLst/>
                  </a:prstGeom>
                  <a:solidFill>
                    <a:srgbClr val="FF7C8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Law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99 of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1993 favors economic tools but authorities give priority to  “command and control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”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Forestry development creates  over-exploitation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Low revenue collection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for overestimated pollution rates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Low success of tax incentives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to adopt clean technologies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9016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1820" y="3125"/>
                    <a:ext cx="1969" cy="189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174" name="Group 62"/>
              <p:cNvGrpSpPr>
                <a:grpSpLocks/>
              </p:cNvGrpSpPr>
              <p:nvPr/>
            </p:nvGrpSpPr>
            <p:grpSpPr bwMode="auto">
              <a:xfrm>
                <a:off x="3789" y="3125"/>
                <a:ext cx="1969" cy="1896"/>
                <a:chOff x="3789" y="3125"/>
                <a:chExt cx="1969" cy="1896"/>
              </a:xfrm>
            </p:grpSpPr>
            <p:sp>
              <p:nvSpPr>
                <p:cNvPr id="90173" name="Rectangle 61"/>
                <p:cNvSpPr>
                  <a:spLocks noChangeArrowheads="1"/>
                </p:cNvSpPr>
                <p:nvPr/>
              </p:nvSpPr>
              <p:spPr bwMode="auto">
                <a:xfrm>
                  <a:off x="3789" y="3125"/>
                  <a:ext cx="1969" cy="1896"/>
                </a:xfrm>
                <a:prstGeom prst="rect">
                  <a:avLst/>
                </a:prstGeom>
                <a:solidFill>
                  <a:srgbClr val="FF7C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0172" name="Group 60"/>
                <p:cNvGrpSpPr>
                  <a:grpSpLocks/>
                </p:cNvGrpSpPr>
                <p:nvPr/>
              </p:nvGrpSpPr>
              <p:grpSpPr bwMode="auto">
                <a:xfrm>
                  <a:off x="3789" y="3125"/>
                  <a:ext cx="1969" cy="1896"/>
                  <a:chOff x="3789" y="3125"/>
                  <a:chExt cx="1969" cy="1896"/>
                </a:xfrm>
              </p:grpSpPr>
              <p:sp>
                <p:nvSpPr>
                  <p:cNvPr id="9012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817" y="3125"/>
                    <a:ext cx="1913" cy="1896"/>
                  </a:xfrm>
                  <a:prstGeom prst="rect">
                    <a:avLst/>
                  </a:prstGeom>
                  <a:solidFill>
                    <a:srgbClr val="FF7C8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Inexperience of environmental authorities on consensus agreements 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Protagonic private associations in the design of manufacture sector policies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Poorly defined competence in big cities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90171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3789" y="3125"/>
                    <a:ext cx="1969" cy="189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90176" name="Rectangle 64"/>
            <p:cNvSpPr>
              <a:spLocks noChangeArrowheads="1"/>
            </p:cNvSpPr>
            <p:nvPr/>
          </p:nvSpPr>
          <p:spPr bwMode="auto">
            <a:xfrm>
              <a:off x="-3" y="457"/>
              <a:ext cx="5764" cy="4567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02" name="Rectangle 66"/>
          <p:cNvSpPr>
            <a:spLocks noChangeArrowheads="1"/>
          </p:cNvSpPr>
          <p:nvPr/>
        </p:nvSpPr>
        <p:spPr bwMode="auto">
          <a:xfrm>
            <a:off x="0" y="304800"/>
            <a:ext cx="9144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b="1">
                <a:solidFill>
                  <a:srgbClr val="339966"/>
                </a:solidFill>
                <a:cs typeface="Times New Roman" pitchFamily="18" charset="0"/>
              </a:rPr>
              <a:t>Bolivia</a:t>
            </a:r>
            <a:endParaRPr lang="en-US" sz="1600" b="1">
              <a:solidFill>
                <a:srgbClr val="339966"/>
              </a:solidFill>
              <a:cs typeface="Times New Roman" pitchFamily="18" charset="0"/>
            </a:endParaRPr>
          </a:p>
          <a:p>
            <a:endParaRPr lang="en-US"/>
          </a:p>
        </p:txBody>
      </p:sp>
      <p:grpSp>
        <p:nvGrpSpPr>
          <p:cNvPr id="91265" name="Group 129"/>
          <p:cNvGrpSpPr>
            <a:grpSpLocks/>
          </p:cNvGrpSpPr>
          <p:nvPr/>
        </p:nvGrpSpPr>
        <p:grpSpPr bwMode="auto">
          <a:xfrm>
            <a:off x="228600" y="685800"/>
            <a:ext cx="8686800" cy="5954713"/>
            <a:chOff x="-3" y="457"/>
            <a:chExt cx="5764" cy="3928"/>
          </a:xfrm>
        </p:grpSpPr>
        <p:grpSp>
          <p:nvGrpSpPr>
            <p:cNvPr id="91263" name="Group 127"/>
            <p:cNvGrpSpPr>
              <a:grpSpLocks/>
            </p:cNvGrpSpPr>
            <p:nvPr/>
          </p:nvGrpSpPr>
          <p:grpSpPr bwMode="auto">
            <a:xfrm>
              <a:off x="0" y="460"/>
              <a:ext cx="5758" cy="3922"/>
              <a:chOff x="0" y="460"/>
              <a:chExt cx="5758" cy="3922"/>
            </a:xfrm>
          </p:grpSpPr>
          <p:grpSp>
            <p:nvGrpSpPr>
              <p:cNvPr id="91218" name="Group 82"/>
              <p:cNvGrpSpPr>
                <a:grpSpLocks/>
              </p:cNvGrpSpPr>
              <p:nvPr/>
            </p:nvGrpSpPr>
            <p:grpSpPr bwMode="auto">
              <a:xfrm>
                <a:off x="0" y="460"/>
                <a:ext cx="1848" cy="377"/>
                <a:chOff x="0" y="460"/>
                <a:chExt cx="1848" cy="377"/>
              </a:xfrm>
            </p:grpSpPr>
            <p:sp>
              <p:nvSpPr>
                <p:cNvPr id="91217" name="Rectangle 81"/>
                <p:cNvSpPr>
                  <a:spLocks noChangeArrowheads="1"/>
                </p:cNvSpPr>
                <p:nvPr/>
              </p:nvSpPr>
              <p:spPr bwMode="auto">
                <a:xfrm>
                  <a:off x="0" y="460"/>
                  <a:ext cx="1848" cy="377"/>
                </a:xfrm>
                <a:prstGeom prst="rect">
                  <a:avLst/>
                </a:prstGeom>
                <a:solidFill>
                  <a:srgbClr val="E6E6E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1216" name="Group 80"/>
                <p:cNvGrpSpPr>
                  <a:grpSpLocks/>
                </p:cNvGrpSpPr>
                <p:nvPr/>
              </p:nvGrpSpPr>
              <p:grpSpPr bwMode="auto">
                <a:xfrm>
                  <a:off x="0" y="460"/>
                  <a:ext cx="1848" cy="377"/>
                  <a:chOff x="0" y="460"/>
                  <a:chExt cx="1848" cy="377"/>
                </a:xfrm>
              </p:grpSpPr>
              <p:sp>
                <p:nvSpPr>
                  <p:cNvPr id="91203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460"/>
                    <a:ext cx="1792" cy="377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25392" tIns="25392" rIns="0" bIns="25392"/>
                  <a:lstStyle/>
                  <a:p>
                    <a:pPr algn="ctr"/>
                    <a:r>
                      <a:rPr lang="en-US" sz="1800" b="1">
                        <a:solidFill>
                          <a:srgbClr val="0000FF"/>
                        </a:solidFill>
                        <a:cs typeface="Times New Roman" pitchFamily="18" charset="0"/>
                      </a:rPr>
                      <a:t>Traditional Tools </a:t>
                    </a: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91215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60"/>
                    <a:ext cx="1848" cy="37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1222" name="Group 86"/>
              <p:cNvGrpSpPr>
                <a:grpSpLocks/>
              </p:cNvGrpSpPr>
              <p:nvPr/>
            </p:nvGrpSpPr>
            <p:grpSpPr bwMode="auto">
              <a:xfrm>
                <a:off x="1848" y="460"/>
                <a:ext cx="1955" cy="377"/>
                <a:chOff x="1848" y="460"/>
                <a:chExt cx="1955" cy="377"/>
              </a:xfrm>
            </p:grpSpPr>
            <p:sp>
              <p:nvSpPr>
                <p:cNvPr id="91221" name="Rectangle 85"/>
                <p:cNvSpPr>
                  <a:spLocks noChangeArrowheads="1"/>
                </p:cNvSpPr>
                <p:nvPr/>
              </p:nvSpPr>
              <p:spPr bwMode="auto">
                <a:xfrm>
                  <a:off x="1848" y="460"/>
                  <a:ext cx="1955" cy="377"/>
                </a:xfrm>
                <a:prstGeom prst="rect">
                  <a:avLst/>
                </a:prstGeom>
                <a:solidFill>
                  <a:srgbClr val="E6E6E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1220" name="Group 84"/>
                <p:cNvGrpSpPr>
                  <a:grpSpLocks/>
                </p:cNvGrpSpPr>
                <p:nvPr/>
              </p:nvGrpSpPr>
              <p:grpSpPr bwMode="auto">
                <a:xfrm>
                  <a:off x="1848" y="460"/>
                  <a:ext cx="1955" cy="377"/>
                  <a:chOff x="1848" y="460"/>
                  <a:chExt cx="1955" cy="377"/>
                </a:xfrm>
              </p:grpSpPr>
              <p:sp>
                <p:nvSpPr>
                  <p:cNvPr id="91204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1876" y="460"/>
                    <a:ext cx="1899" cy="377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25392" tIns="25392" rIns="0" bIns="25392"/>
                  <a:lstStyle/>
                  <a:p>
                    <a:pPr algn="ctr"/>
                    <a:r>
                      <a:rPr lang="en-US" sz="1800" b="1">
                        <a:solidFill>
                          <a:srgbClr val="0000FF"/>
                        </a:solidFill>
                        <a:cs typeface="Times New Roman" pitchFamily="18" charset="0"/>
                      </a:rPr>
                      <a:t>Economic Tools </a:t>
                    </a:r>
                  </a:p>
                  <a:p>
                    <a:pPr algn="ctr"/>
                    <a:endParaRPr lang="en-US" sz="1800" b="1">
                      <a:solidFill>
                        <a:srgbClr val="0000FF"/>
                      </a:solidFill>
                    </a:endParaRPr>
                  </a:p>
                </p:txBody>
              </p:sp>
              <p:sp>
                <p:nvSpPr>
                  <p:cNvPr id="91219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460"/>
                    <a:ext cx="1955" cy="37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1226" name="Group 90"/>
              <p:cNvGrpSpPr>
                <a:grpSpLocks/>
              </p:cNvGrpSpPr>
              <p:nvPr/>
            </p:nvGrpSpPr>
            <p:grpSpPr bwMode="auto">
              <a:xfrm>
                <a:off x="3803" y="460"/>
                <a:ext cx="1955" cy="377"/>
                <a:chOff x="3803" y="460"/>
                <a:chExt cx="1955" cy="377"/>
              </a:xfrm>
            </p:grpSpPr>
            <p:sp>
              <p:nvSpPr>
                <p:cNvPr id="91225" name="Rectangle 89"/>
                <p:cNvSpPr>
                  <a:spLocks noChangeArrowheads="1"/>
                </p:cNvSpPr>
                <p:nvPr/>
              </p:nvSpPr>
              <p:spPr bwMode="auto">
                <a:xfrm>
                  <a:off x="3803" y="460"/>
                  <a:ext cx="1955" cy="377"/>
                </a:xfrm>
                <a:prstGeom prst="rect">
                  <a:avLst/>
                </a:prstGeom>
                <a:solidFill>
                  <a:srgbClr val="E6E6E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1224" name="Group 88"/>
                <p:cNvGrpSpPr>
                  <a:grpSpLocks/>
                </p:cNvGrpSpPr>
                <p:nvPr/>
              </p:nvGrpSpPr>
              <p:grpSpPr bwMode="auto">
                <a:xfrm>
                  <a:off x="3803" y="460"/>
                  <a:ext cx="1955" cy="377"/>
                  <a:chOff x="3803" y="460"/>
                  <a:chExt cx="1955" cy="377"/>
                </a:xfrm>
              </p:grpSpPr>
              <p:sp>
                <p:nvSpPr>
                  <p:cNvPr id="91205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3831" y="460"/>
                    <a:ext cx="1899" cy="377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25392" tIns="25392" rIns="0" bIns="25392"/>
                  <a:lstStyle/>
                  <a:p>
                    <a:pPr algn="ctr"/>
                    <a:r>
                      <a:rPr lang="en-US" sz="1800" b="1">
                        <a:solidFill>
                          <a:srgbClr val="0000FF"/>
                        </a:solidFill>
                        <a:cs typeface="Times New Roman" pitchFamily="18" charset="0"/>
                      </a:rPr>
                      <a:t>Coordination Mechanisms </a:t>
                    </a: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91223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3803" y="460"/>
                    <a:ext cx="1955" cy="37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1230" name="Group 94"/>
              <p:cNvGrpSpPr>
                <a:grpSpLocks/>
              </p:cNvGrpSpPr>
              <p:nvPr/>
            </p:nvGrpSpPr>
            <p:grpSpPr bwMode="auto">
              <a:xfrm>
                <a:off x="0" y="837"/>
                <a:ext cx="1848" cy="1360"/>
                <a:chOff x="0" y="837"/>
                <a:chExt cx="1848" cy="1360"/>
              </a:xfrm>
            </p:grpSpPr>
            <p:sp>
              <p:nvSpPr>
                <p:cNvPr id="91229" name="Rectangle 93"/>
                <p:cNvSpPr>
                  <a:spLocks noChangeArrowheads="1"/>
                </p:cNvSpPr>
                <p:nvPr/>
              </p:nvSpPr>
              <p:spPr bwMode="auto">
                <a:xfrm>
                  <a:off x="0" y="837"/>
                  <a:ext cx="1848" cy="1360"/>
                </a:xfrm>
                <a:prstGeom prst="rect">
                  <a:avLst/>
                </a:prstGeom>
                <a:solidFill>
                  <a:srgbClr val="3399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1228" name="Group 92"/>
                <p:cNvGrpSpPr>
                  <a:grpSpLocks/>
                </p:cNvGrpSpPr>
                <p:nvPr/>
              </p:nvGrpSpPr>
              <p:grpSpPr bwMode="auto">
                <a:xfrm>
                  <a:off x="0" y="837"/>
                  <a:ext cx="1848" cy="1360"/>
                  <a:chOff x="0" y="837"/>
                  <a:chExt cx="1848" cy="1360"/>
                </a:xfrm>
              </p:grpSpPr>
              <p:sp>
                <p:nvSpPr>
                  <p:cNvPr id="91206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837"/>
                    <a:ext cx="1792" cy="1360"/>
                  </a:xfrm>
                  <a:prstGeom prst="rect">
                    <a:avLst/>
                  </a:prstGeom>
                  <a:solidFill>
                    <a:srgbClr val="3399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Law 1333, regulatory rules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Environmental licensing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Environmental information system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91227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37"/>
                    <a:ext cx="1848" cy="136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1234" name="Group 98"/>
              <p:cNvGrpSpPr>
                <a:grpSpLocks/>
              </p:cNvGrpSpPr>
              <p:nvPr/>
            </p:nvGrpSpPr>
            <p:grpSpPr bwMode="auto">
              <a:xfrm>
                <a:off x="1848" y="837"/>
                <a:ext cx="1955" cy="1360"/>
                <a:chOff x="1848" y="837"/>
                <a:chExt cx="1955" cy="1360"/>
              </a:xfrm>
            </p:grpSpPr>
            <p:sp>
              <p:nvSpPr>
                <p:cNvPr id="91233" name="Rectangle 97"/>
                <p:cNvSpPr>
                  <a:spLocks noChangeArrowheads="1"/>
                </p:cNvSpPr>
                <p:nvPr/>
              </p:nvSpPr>
              <p:spPr bwMode="auto">
                <a:xfrm>
                  <a:off x="1848" y="837"/>
                  <a:ext cx="1955" cy="1360"/>
                </a:xfrm>
                <a:prstGeom prst="rect">
                  <a:avLst/>
                </a:prstGeom>
                <a:solidFill>
                  <a:srgbClr val="3399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1232" name="Group 96"/>
                <p:cNvGrpSpPr>
                  <a:grpSpLocks/>
                </p:cNvGrpSpPr>
                <p:nvPr/>
              </p:nvGrpSpPr>
              <p:grpSpPr bwMode="auto">
                <a:xfrm>
                  <a:off x="1848" y="837"/>
                  <a:ext cx="1955" cy="1360"/>
                  <a:chOff x="1848" y="837"/>
                  <a:chExt cx="1955" cy="1360"/>
                </a:xfrm>
              </p:grpSpPr>
              <p:sp>
                <p:nvSpPr>
                  <p:cNvPr id="91207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876" y="837"/>
                    <a:ext cx="1899" cy="1360"/>
                  </a:xfrm>
                  <a:prstGeom prst="rect">
                    <a:avLst/>
                  </a:prstGeom>
                  <a:solidFill>
                    <a:srgbClr val="3399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Incentives to improve energy efficiency in industrial processes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by adopting clean development mechanisms for water, energy and industrial input use  (Vice Minister of Energy and Hydrocarbon and  National Chamber of Industry)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91231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837"/>
                    <a:ext cx="1955" cy="136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1238" name="Group 102"/>
              <p:cNvGrpSpPr>
                <a:grpSpLocks/>
              </p:cNvGrpSpPr>
              <p:nvPr/>
            </p:nvGrpSpPr>
            <p:grpSpPr bwMode="auto">
              <a:xfrm>
                <a:off x="3803" y="837"/>
                <a:ext cx="1955" cy="1360"/>
                <a:chOff x="3803" y="837"/>
                <a:chExt cx="1955" cy="1360"/>
              </a:xfrm>
            </p:grpSpPr>
            <p:sp>
              <p:nvSpPr>
                <p:cNvPr id="91237" name="Rectangle 101"/>
                <p:cNvSpPr>
                  <a:spLocks noChangeArrowheads="1"/>
                </p:cNvSpPr>
                <p:nvPr/>
              </p:nvSpPr>
              <p:spPr bwMode="auto">
                <a:xfrm>
                  <a:off x="3803" y="837"/>
                  <a:ext cx="1955" cy="1360"/>
                </a:xfrm>
                <a:prstGeom prst="rect">
                  <a:avLst/>
                </a:prstGeom>
                <a:solidFill>
                  <a:srgbClr val="3399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1236" name="Group 100"/>
                <p:cNvGrpSpPr>
                  <a:grpSpLocks/>
                </p:cNvGrpSpPr>
                <p:nvPr/>
              </p:nvGrpSpPr>
              <p:grpSpPr bwMode="auto">
                <a:xfrm>
                  <a:off x="3803" y="837"/>
                  <a:ext cx="1955" cy="1360"/>
                  <a:chOff x="3803" y="837"/>
                  <a:chExt cx="1955" cy="1360"/>
                </a:xfrm>
              </p:grpSpPr>
              <p:sp>
                <p:nvSpPr>
                  <p:cNvPr id="91208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3831" y="837"/>
                    <a:ext cx="1899" cy="1360"/>
                  </a:xfrm>
                  <a:prstGeom prst="rect">
                    <a:avLst/>
                  </a:prstGeom>
                  <a:solidFill>
                    <a:srgbClr val="3399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Regional and sectoral planning processes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National Development Council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(provided for in legislation)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State Councils on the Environment (they exist but do not work)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200">
                        <a:cs typeface="Times New Roman" pitchFamily="18" charset="0"/>
                      </a:rPr>
                      <a:t> </a:t>
                    </a: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91235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3803" y="837"/>
                    <a:ext cx="1955" cy="136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1242" name="Group 106"/>
              <p:cNvGrpSpPr>
                <a:grpSpLocks/>
              </p:cNvGrpSpPr>
              <p:nvPr/>
            </p:nvGrpSpPr>
            <p:grpSpPr bwMode="auto">
              <a:xfrm>
                <a:off x="0" y="2197"/>
                <a:ext cx="1848" cy="442"/>
                <a:chOff x="0" y="2197"/>
                <a:chExt cx="1848" cy="442"/>
              </a:xfrm>
            </p:grpSpPr>
            <p:sp>
              <p:nvSpPr>
                <p:cNvPr id="91241" name="Rectangle 105"/>
                <p:cNvSpPr>
                  <a:spLocks noChangeArrowheads="1"/>
                </p:cNvSpPr>
                <p:nvPr/>
              </p:nvSpPr>
              <p:spPr bwMode="auto">
                <a:xfrm>
                  <a:off x="0" y="2197"/>
                  <a:ext cx="1848" cy="442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1240" name="Group 104"/>
                <p:cNvGrpSpPr>
                  <a:grpSpLocks/>
                </p:cNvGrpSpPr>
                <p:nvPr/>
              </p:nvGrpSpPr>
              <p:grpSpPr bwMode="auto">
                <a:xfrm>
                  <a:off x="0" y="2197"/>
                  <a:ext cx="1848" cy="442"/>
                  <a:chOff x="0" y="2197"/>
                  <a:chExt cx="1848" cy="442"/>
                </a:xfrm>
              </p:grpSpPr>
              <p:sp>
                <p:nvSpPr>
                  <p:cNvPr id="91209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2197"/>
                    <a:ext cx="1792" cy="442"/>
                  </a:xfrm>
                  <a:prstGeom prst="rect">
                    <a:avLst/>
                  </a:prstGeom>
                  <a:solidFill>
                    <a:srgbClr val="E0E0E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1200">
                        <a:cs typeface="Times New Roman" pitchFamily="18" charset="0"/>
                      </a:rPr>
                      <a:t> </a:t>
                    </a: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91239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197"/>
                    <a:ext cx="1848" cy="44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1246" name="Group 110"/>
              <p:cNvGrpSpPr>
                <a:grpSpLocks/>
              </p:cNvGrpSpPr>
              <p:nvPr/>
            </p:nvGrpSpPr>
            <p:grpSpPr bwMode="auto">
              <a:xfrm>
                <a:off x="1848" y="2197"/>
                <a:ext cx="1955" cy="442"/>
                <a:chOff x="1848" y="2197"/>
                <a:chExt cx="1955" cy="442"/>
              </a:xfrm>
            </p:grpSpPr>
            <p:sp>
              <p:nvSpPr>
                <p:cNvPr id="91245" name="Rectangle 109"/>
                <p:cNvSpPr>
                  <a:spLocks noChangeArrowheads="1"/>
                </p:cNvSpPr>
                <p:nvPr/>
              </p:nvSpPr>
              <p:spPr bwMode="auto">
                <a:xfrm>
                  <a:off x="1848" y="2197"/>
                  <a:ext cx="1955" cy="442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1244" name="Group 108"/>
                <p:cNvGrpSpPr>
                  <a:grpSpLocks/>
                </p:cNvGrpSpPr>
                <p:nvPr/>
              </p:nvGrpSpPr>
              <p:grpSpPr bwMode="auto">
                <a:xfrm>
                  <a:off x="1848" y="2197"/>
                  <a:ext cx="1955" cy="442"/>
                  <a:chOff x="1848" y="2197"/>
                  <a:chExt cx="1955" cy="442"/>
                </a:xfrm>
              </p:grpSpPr>
              <p:sp>
                <p:nvSpPr>
                  <p:cNvPr id="91210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1876" y="2197"/>
                    <a:ext cx="1899" cy="442"/>
                  </a:xfrm>
                  <a:prstGeom prst="rect">
                    <a:avLst/>
                  </a:prstGeom>
                  <a:solidFill>
                    <a:srgbClr val="E0E0E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1600" b="1">
                        <a:solidFill>
                          <a:srgbClr val="FF0000"/>
                        </a:solidFill>
                        <a:cs typeface="Times New Roman" pitchFamily="18" charset="0"/>
                      </a:rPr>
                      <a:t>PROBLEMS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91243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2197"/>
                    <a:ext cx="1955" cy="44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1250" name="Group 114"/>
              <p:cNvGrpSpPr>
                <a:grpSpLocks/>
              </p:cNvGrpSpPr>
              <p:nvPr/>
            </p:nvGrpSpPr>
            <p:grpSpPr bwMode="auto">
              <a:xfrm>
                <a:off x="3803" y="2197"/>
                <a:ext cx="1955" cy="442"/>
                <a:chOff x="3803" y="2197"/>
                <a:chExt cx="1955" cy="442"/>
              </a:xfrm>
            </p:grpSpPr>
            <p:sp>
              <p:nvSpPr>
                <p:cNvPr id="91249" name="Rectangle 113"/>
                <p:cNvSpPr>
                  <a:spLocks noChangeArrowheads="1"/>
                </p:cNvSpPr>
                <p:nvPr/>
              </p:nvSpPr>
              <p:spPr bwMode="auto">
                <a:xfrm>
                  <a:off x="3803" y="2197"/>
                  <a:ext cx="1955" cy="442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1248" name="Group 112"/>
                <p:cNvGrpSpPr>
                  <a:grpSpLocks/>
                </p:cNvGrpSpPr>
                <p:nvPr/>
              </p:nvGrpSpPr>
              <p:grpSpPr bwMode="auto">
                <a:xfrm>
                  <a:off x="3803" y="2197"/>
                  <a:ext cx="1955" cy="442"/>
                  <a:chOff x="3803" y="2197"/>
                  <a:chExt cx="1955" cy="442"/>
                </a:xfrm>
              </p:grpSpPr>
              <p:sp>
                <p:nvSpPr>
                  <p:cNvPr id="91211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3831" y="2197"/>
                    <a:ext cx="1899" cy="442"/>
                  </a:xfrm>
                  <a:prstGeom prst="rect">
                    <a:avLst/>
                  </a:prstGeom>
                  <a:solidFill>
                    <a:srgbClr val="E0E0E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1200">
                        <a:cs typeface="Times New Roman" pitchFamily="18" charset="0"/>
                      </a:rPr>
                      <a:t> </a:t>
                    </a: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91247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3803" y="2197"/>
                    <a:ext cx="1955" cy="44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1254" name="Group 118"/>
              <p:cNvGrpSpPr>
                <a:grpSpLocks/>
              </p:cNvGrpSpPr>
              <p:nvPr/>
            </p:nvGrpSpPr>
            <p:grpSpPr bwMode="auto">
              <a:xfrm>
                <a:off x="0" y="2639"/>
                <a:ext cx="1848" cy="1743"/>
                <a:chOff x="0" y="2639"/>
                <a:chExt cx="1848" cy="1743"/>
              </a:xfrm>
            </p:grpSpPr>
            <p:sp>
              <p:nvSpPr>
                <p:cNvPr id="91253" name="Rectangle 117"/>
                <p:cNvSpPr>
                  <a:spLocks noChangeArrowheads="1"/>
                </p:cNvSpPr>
                <p:nvPr/>
              </p:nvSpPr>
              <p:spPr bwMode="auto">
                <a:xfrm>
                  <a:off x="0" y="2639"/>
                  <a:ext cx="1848" cy="1743"/>
                </a:xfrm>
                <a:prstGeom prst="rect">
                  <a:avLst/>
                </a:prstGeom>
                <a:solidFill>
                  <a:srgbClr val="FF7C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1252" name="Group 116"/>
                <p:cNvGrpSpPr>
                  <a:grpSpLocks/>
                </p:cNvGrpSpPr>
                <p:nvPr/>
              </p:nvGrpSpPr>
              <p:grpSpPr bwMode="auto">
                <a:xfrm>
                  <a:off x="0" y="2639"/>
                  <a:ext cx="1848" cy="1743"/>
                  <a:chOff x="0" y="2639"/>
                  <a:chExt cx="1848" cy="1743"/>
                </a:xfrm>
              </p:grpSpPr>
              <p:sp>
                <p:nvSpPr>
                  <p:cNvPr id="91212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2639"/>
                    <a:ext cx="1792" cy="1743"/>
                  </a:xfrm>
                  <a:prstGeom prst="rect">
                    <a:avLst/>
                  </a:prstGeom>
                  <a:solidFill>
                    <a:srgbClr val="FF7C8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Wide gap between regulation and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social, economic, technological and institutional reality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Insufficient and inoperative legislation;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focused on “command and control”; discretional; complex and vague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Prevalence of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small firms, difficult to monitor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Little information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on emissions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200">
                        <a:cs typeface="Times New Roman" pitchFamily="18" charset="0"/>
                      </a:rPr>
                      <a:t> </a:t>
                    </a: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91251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639"/>
                    <a:ext cx="1848" cy="174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1258" name="Group 122"/>
              <p:cNvGrpSpPr>
                <a:grpSpLocks/>
              </p:cNvGrpSpPr>
              <p:nvPr/>
            </p:nvGrpSpPr>
            <p:grpSpPr bwMode="auto">
              <a:xfrm>
                <a:off x="1848" y="2639"/>
                <a:ext cx="1955" cy="1743"/>
                <a:chOff x="1848" y="2639"/>
                <a:chExt cx="1955" cy="1743"/>
              </a:xfrm>
            </p:grpSpPr>
            <p:sp>
              <p:nvSpPr>
                <p:cNvPr id="91257" name="Rectangle 121"/>
                <p:cNvSpPr>
                  <a:spLocks noChangeArrowheads="1"/>
                </p:cNvSpPr>
                <p:nvPr/>
              </p:nvSpPr>
              <p:spPr bwMode="auto">
                <a:xfrm>
                  <a:off x="1848" y="2639"/>
                  <a:ext cx="1955" cy="1743"/>
                </a:xfrm>
                <a:prstGeom prst="rect">
                  <a:avLst/>
                </a:prstGeom>
                <a:solidFill>
                  <a:srgbClr val="FF7C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1256" name="Group 120"/>
                <p:cNvGrpSpPr>
                  <a:grpSpLocks/>
                </p:cNvGrpSpPr>
                <p:nvPr/>
              </p:nvGrpSpPr>
              <p:grpSpPr bwMode="auto">
                <a:xfrm>
                  <a:off x="1848" y="2639"/>
                  <a:ext cx="1955" cy="1743"/>
                  <a:chOff x="1848" y="2639"/>
                  <a:chExt cx="1955" cy="1743"/>
                </a:xfrm>
              </p:grpSpPr>
              <p:sp>
                <p:nvSpPr>
                  <p:cNvPr id="91213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1876" y="2639"/>
                    <a:ext cx="1899" cy="1743"/>
                  </a:xfrm>
                  <a:prstGeom prst="rect">
                    <a:avLst/>
                  </a:prstGeom>
                  <a:solidFill>
                    <a:srgbClr val="FF7C8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Legislation provides for it,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but it has not been implemented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Little institutional capacity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to apply pollution charges or  provide economic incentives for the adoption of clean development mechanisms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200">
                        <a:cs typeface="Times New Roman" pitchFamily="18" charset="0"/>
                      </a:rPr>
                      <a:t> </a:t>
                    </a: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91255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2639"/>
                    <a:ext cx="1955" cy="174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1262" name="Group 126"/>
              <p:cNvGrpSpPr>
                <a:grpSpLocks/>
              </p:cNvGrpSpPr>
              <p:nvPr/>
            </p:nvGrpSpPr>
            <p:grpSpPr bwMode="auto">
              <a:xfrm>
                <a:off x="3803" y="2639"/>
                <a:ext cx="1955" cy="1743"/>
                <a:chOff x="3803" y="2639"/>
                <a:chExt cx="1955" cy="1743"/>
              </a:xfrm>
            </p:grpSpPr>
            <p:sp>
              <p:nvSpPr>
                <p:cNvPr id="91261" name="Rectangle 125"/>
                <p:cNvSpPr>
                  <a:spLocks noChangeArrowheads="1"/>
                </p:cNvSpPr>
                <p:nvPr/>
              </p:nvSpPr>
              <p:spPr bwMode="auto">
                <a:xfrm>
                  <a:off x="3803" y="2639"/>
                  <a:ext cx="1955" cy="1743"/>
                </a:xfrm>
                <a:prstGeom prst="rect">
                  <a:avLst/>
                </a:prstGeom>
                <a:solidFill>
                  <a:srgbClr val="FF7C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1260" name="Group 124"/>
                <p:cNvGrpSpPr>
                  <a:grpSpLocks/>
                </p:cNvGrpSpPr>
                <p:nvPr/>
              </p:nvGrpSpPr>
              <p:grpSpPr bwMode="auto">
                <a:xfrm>
                  <a:off x="3803" y="2639"/>
                  <a:ext cx="1955" cy="1743"/>
                  <a:chOff x="3803" y="2639"/>
                  <a:chExt cx="1955" cy="1743"/>
                </a:xfrm>
              </p:grpSpPr>
              <p:sp>
                <p:nvSpPr>
                  <p:cNvPr id="91214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3831" y="2639"/>
                    <a:ext cx="1899" cy="1743"/>
                  </a:xfrm>
                  <a:prstGeom prst="rect">
                    <a:avLst/>
                  </a:prstGeom>
                  <a:solidFill>
                    <a:srgbClr val="FF7C8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Lack of institutional capacities of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municipalities, prefectures and sectoral entities at  the national level </a:t>
                    </a: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Lack of agreements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with productive sectors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Little social participation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in environmental policy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Public sectoral entities without capabilities and incentives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to take into account environmental considerations.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91259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3803" y="2639"/>
                    <a:ext cx="1955" cy="174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91264" name="Rectangle 128"/>
            <p:cNvSpPr>
              <a:spLocks noChangeArrowheads="1"/>
            </p:cNvSpPr>
            <p:nvPr/>
          </p:nvSpPr>
          <p:spPr bwMode="auto">
            <a:xfrm>
              <a:off x="-3" y="457"/>
              <a:ext cx="5764" cy="3928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588" y="304800"/>
            <a:ext cx="9144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b="1">
                <a:solidFill>
                  <a:srgbClr val="339966"/>
                </a:solidFill>
                <a:cs typeface="Times New Roman" pitchFamily="18" charset="0"/>
              </a:rPr>
              <a:t>Tourism  in The Caribbean</a:t>
            </a:r>
            <a:endParaRPr lang="en-US" sz="1600" b="1">
              <a:solidFill>
                <a:srgbClr val="339966"/>
              </a:solidFill>
              <a:cs typeface="Times New Roman" pitchFamily="18" charset="0"/>
            </a:endParaRPr>
          </a:p>
          <a:p>
            <a:endParaRPr lang="en-US"/>
          </a:p>
        </p:txBody>
      </p:sp>
      <p:grpSp>
        <p:nvGrpSpPr>
          <p:cNvPr id="93249" name="Group 65"/>
          <p:cNvGrpSpPr>
            <a:grpSpLocks/>
          </p:cNvGrpSpPr>
          <p:nvPr/>
        </p:nvGrpSpPr>
        <p:grpSpPr bwMode="auto">
          <a:xfrm>
            <a:off x="-3175" y="762000"/>
            <a:ext cx="9150350" cy="6096000"/>
            <a:chOff x="-3" y="457"/>
            <a:chExt cx="5764" cy="4299"/>
          </a:xfrm>
        </p:grpSpPr>
        <p:grpSp>
          <p:nvGrpSpPr>
            <p:cNvPr id="93247" name="Group 63"/>
            <p:cNvGrpSpPr>
              <a:grpSpLocks/>
            </p:cNvGrpSpPr>
            <p:nvPr/>
          </p:nvGrpSpPr>
          <p:grpSpPr bwMode="auto">
            <a:xfrm>
              <a:off x="0" y="460"/>
              <a:ext cx="5758" cy="4293"/>
              <a:chOff x="0" y="460"/>
              <a:chExt cx="5758" cy="4293"/>
            </a:xfrm>
          </p:grpSpPr>
          <p:grpSp>
            <p:nvGrpSpPr>
              <p:cNvPr id="93202" name="Group 18"/>
              <p:cNvGrpSpPr>
                <a:grpSpLocks/>
              </p:cNvGrpSpPr>
              <p:nvPr/>
            </p:nvGrpSpPr>
            <p:grpSpPr bwMode="auto">
              <a:xfrm>
                <a:off x="0" y="460"/>
                <a:ext cx="1848" cy="461"/>
                <a:chOff x="0" y="460"/>
                <a:chExt cx="1848" cy="461"/>
              </a:xfrm>
            </p:grpSpPr>
            <p:sp>
              <p:nvSpPr>
                <p:cNvPr id="93201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460"/>
                  <a:ext cx="1848" cy="461"/>
                </a:xfrm>
                <a:prstGeom prst="rect">
                  <a:avLst/>
                </a:prstGeom>
                <a:solidFill>
                  <a:srgbClr val="E6E6E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3200" name="Group 16"/>
                <p:cNvGrpSpPr>
                  <a:grpSpLocks/>
                </p:cNvGrpSpPr>
                <p:nvPr/>
              </p:nvGrpSpPr>
              <p:grpSpPr bwMode="auto">
                <a:xfrm>
                  <a:off x="0" y="460"/>
                  <a:ext cx="1848" cy="461"/>
                  <a:chOff x="0" y="460"/>
                  <a:chExt cx="1848" cy="461"/>
                </a:xfrm>
              </p:grpSpPr>
              <p:sp>
                <p:nvSpPr>
                  <p:cNvPr id="93187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460"/>
                    <a:ext cx="1792" cy="461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1800" b="1">
                        <a:solidFill>
                          <a:srgbClr val="0000FF"/>
                        </a:solidFill>
                        <a:cs typeface="Times New Roman" pitchFamily="18" charset="0"/>
                      </a:rPr>
                      <a:t>Traditional Tools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93199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60"/>
                    <a:ext cx="1848" cy="46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3206" name="Group 22"/>
              <p:cNvGrpSpPr>
                <a:grpSpLocks/>
              </p:cNvGrpSpPr>
              <p:nvPr/>
            </p:nvGrpSpPr>
            <p:grpSpPr bwMode="auto">
              <a:xfrm>
                <a:off x="1848" y="460"/>
                <a:ext cx="1955" cy="461"/>
                <a:chOff x="1848" y="460"/>
                <a:chExt cx="1955" cy="461"/>
              </a:xfrm>
            </p:grpSpPr>
            <p:sp>
              <p:nvSpPr>
                <p:cNvPr id="93205" name="Rectangle 21"/>
                <p:cNvSpPr>
                  <a:spLocks noChangeArrowheads="1"/>
                </p:cNvSpPr>
                <p:nvPr/>
              </p:nvSpPr>
              <p:spPr bwMode="auto">
                <a:xfrm>
                  <a:off x="1848" y="460"/>
                  <a:ext cx="1955" cy="461"/>
                </a:xfrm>
                <a:prstGeom prst="rect">
                  <a:avLst/>
                </a:prstGeom>
                <a:solidFill>
                  <a:srgbClr val="E6E6E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3204" name="Group 20"/>
                <p:cNvGrpSpPr>
                  <a:grpSpLocks/>
                </p:cNvGrpSpPr>
                <p:nvPr/>
              </p:nvGrpSpPr>
              <p:grpSpPr bwMode="auto">
                <a:xfrm>
                  <a:off x="1848" y="460"/>
                  <a:ext cx="1955" cy="461"/>
                  <a:chOff x="1848" y="460"/>
                  <a:chExt cx="1955" cy="461"/>
                </a:xfrm>
              </p:grpSpPr>
              <p:sp>
                <p:nvSpPr>
                  <p:cNvPr id="93188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1876" y="460"/>
                    <a:ext cx="1899" cy="461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1800" b="1">
                        <a:solidFill>
                          <a:srgbClr val="0000FF"/>
                        </a:solidFill>
                        <a:cs typeface="Times New Roman" pitchFamily="18" charset="0"/>
                      </a:rPr>
                      <a:t>Economic Tools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93203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460"/>
                    <a:ext cx="1955" cy="46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3210" name="Group 26"/>
              <p:cNvGrpSpPr>
                <a:grpSpLocks/>
              </p:cNvGrpSpPr>
              <p:nvPr/>
            </p:nvGrpSpPr>
            <p:grpSpPr bwMode="auto">
              <a:xfrm>
                <a:off x="3803" y="460"/>
                <a:ext cx="1955" cy="461"/>
                <a:chOff x="3803" y="460"/>
                <a:chExt cx="1955" cy="461"/>
              </a:xfrm>
            </p:grpSpPr>
            <p:sp>
              <p:nvSpPr>
                <p:cNvPr id="93209" name="Rectangle 25"/>
                <p:cNvSpPr>
                  <a:spLocks noChangeArrowheads="1"/>
                </p:cNvSpPr>
                <p:nvPr/>
              </p:nvSpPr>
              <p:spPr bwMode="auto">
                <a:xfrm>
                  <a:off x="3803" y="460"/>
                  <a:ext cx="1955" cy="461"/>
                </a:xfrm>
                <a:prstGeom prst="rect">
                  <a:avLst/>
                </a:prstGeom>
                <a:solidFill>
                  <a:srgbClr val="E6E6E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3208" name="Group 24"/>
                <p:cNvGrpSpPr>
                  <a:grpSpLocks/>
                </p:cNvGrpSpPr>
                <p:nvPr/>
              </p:nvGrpSpPr>
              <p:grpSpPr bwMode="auto">
                <a:xfrm>
                  <a:off x="3803" y="460"/>
                  <a:ext cx="1955" cy="461"/>
                  <a:chOff x="3803" y="460"/>
                  <a:chExt cx="1955" cy="461"/>
                </a:xfrm>
              </p:grpSpPr>
              <p:sp>
                <p:nvSpPr>
                  <p:cNvPr id="93189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3831" y="460"/>
                    <a:ext cx="1899" cy="461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1800" b="1">
                        <a:solidFill>
                          <a:srgbClr val="0000FF"/>
                        </a:solidFill>
                        <a:cs typeface="Times New Roman" pitchFamily="18" charset="0"/>
                      </a:rPr>
                      <a:t>Coordination Mechanisms </a:t>
                    </a:r>
                    <a:endParaRPr lang="en-US"/>
                  </a:p>
                </p:txBody>
              </p:sp>
              <p:sp>
                <p:nvSpPr>
                  <p:cNvPr id="93207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3803" y="460"/>
                    <a:ext cx="1955" cy="46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3214" name="Group 30"/>
              <p:cNvGrpSpPr>
                <a:grpSpLocks/>
              </p:cNvGrpSpPr>
              <p:nvPr/>
            </p:nvGrpSpPr>
            <p:grpSpPr bwMode="auto">
              <a:xfrm>
                <a:off x="0" y="921"/>
                <a:ext cx="1848" cy="2030"/>
                <a:chOff x="0" y="921"/>
                <a:chExt cx="1848" cy="2030"/>
              </a:xfrm>
            </p:grpSpPr>
            <p:sp>
              <p:nvSpPr>
                <p:cNvPr id="93213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1848" cy="2030"/>
                </a:xfrm>
                <a:prstGeom prst="rect">
                  <a:avLst/>
                </a:prstGeom>
                <a:solidFill>
                  <a:srgbClr val="3399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3212" name="Group 28"/>
                <p:cNvGrpSpPr>
                  <a:grpSpLocks/>
                </p:cNvGrpSpPr>
                <p:nvPr/>
              </p:nvGrpSpPr>
              <p:grpSpPr bwMode="auto">
                <a:xfrm>
                  <a:off x="0" y="921"/>
                  <a:ext cx="1848" cy="2030"/>
                  <a:chOff x="0" y="921"/>
                  <a:chExt cx="1848" cy="2030"/>
                </a:xfrm>
              </p:grpSpPr>
              <p:sp>
                <p:nvSpPr>
                  <p:cNvPr id="93190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921"/>
                    <a:ext cx="1792" cy="2030"/>
                  </a:xfrm>
                  <a:prstGeom prst="rect">
                    <a:avLst/>
                  </a:prstGeom>
                  <a:solidFill>
                    <a:srgbClr val="3399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Environmental impact studies 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required for all tourism projects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Water quality standards and building regulation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close to the beach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Fishing regulation.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200">
                        <a:cs typeface="Times New Roman" pitchFamily="18" charset="0"/>
                      </a:rPr>
                      <a:t> </a:t>
                    </a: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93211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921"/>
                    <a:ext cx="1848" cy="203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3218" name="Group 34"/>
              <p:cNvGrpSpPr>
                <a:grpSpLocks/>
              </p:cNvGrpSpPr>
              <p:nvPr/>
            </p:nvGrpSpPr>
            <p:grpSpPr bwMode="auto">
              <a:xfrm>
                <a:off x="1848" y="921"/>
                <a:ext cx="1955" cy="2030"/>
                <a:chOff x="1848" y="921"/>
                <a:chExt cx="1955" cy="2030"/>
              </a:xfrm>
            </p:grpSpPr>
            <p:sp>
              <p:nvSpPr>
                <p:cNvPr id="93217" name="Rectangle 33"/>
                <p:cNvSpPr>
                  <a:spLocks noChangeArrowheads="1"/>
                </p:cNvSpPr>
                <p:nvPr/>
              </p:nvSpPr>
              <p:spPr bwMode="auto">
                <a:xfrm>
                  <a:off x="1848" y="921"/>
                  <a:ext cx="1955" cy="2030"/>
                </a:xfrm>
                <a:prstGeom prst="rect">
                  <a:avLst/>
                </a:prstGeom>
                <a:solidFill>
                  <a:srgbClr val="3399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3216" name="Group 32"/>
                <p:cNvGrpSpPr>
                  <a:grpSpLocks/>
                </p:cNvGrpSpPr>
                <p:nvPr/>
              </p:nvGrpSpPr>
              <p:grpSpPr bwMode="auto">
                <a:xfrm>
                  <a:off x="1848" y="921"/>
                  <a:ext cx="1955" cy="2030"/>
                  <a:chOff x="1848" y="921"/>
                  <a:chExt cx="1955" cy="2030"/>
                </a:xfrm>
              </p:grpSpPr>
              <p:sp>
                <p:nvSpPr>
                  <p:cNvPr id="93191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1876" y="921"/>
                    <a:ext cx="1899" cy="2030"/>
                  </a:xfrm>
                  <a:prstGeom prst="rect">
                    <a:avLst/>
                  </a:prstGeom>
                  <a:solidFill>
                    <a:srgbClr val="3399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Deposit-reimbursement systems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for massively consumed bottles; E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environmental fee on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imported durable goods; differential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prices for solid waste collection; tax exemption for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solar water heaters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User fees 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per volume of water used</a:t>
                    </a: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Tax incentives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(construction of rain water holding tanks and imported equipment to save water in hotels)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93215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921"/>
                    <a:ext cx="1955" cy="203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3222" name="Group 38"/>
              <p:cNvGrpSpPr>
                <a:grpSpLocks/>
              </p:cNvGrpSpPr>
              <p:nvPr/>
            </p:nvGrpSpPr>
            <p:grpSpPr bwMode="auto">
              <a:xfrm>
                <a:off x="3803" y="921"/>
                <a:ext cx="1955" cy="2030"/>
                <a:chOff x="3803" y="921"/>
                <a:chExt cx="1955" cy="2030"/>
              </a:xfrm>
            </p:grpSpPr>
            <p:sp>
              <p:nvSpPr>
                <p:cNvPr id="93221" name="Rectangle 37"/>
                <p:cNvSpPr>
                  <a:spLocks noChangeArrowheads="1"/>
                </p:cNvSpPr>
                <p:nvPr/>
              </p:nvSpPr>
              <p:spPr bwMode="auto">
                <a:xfrm>
                  <a:off x="3803" y="921"/>
                  <a:ext cx="1955" cy="2030"/>
                </a:xfrm>
                <a:prstGeom prst="rect">
                  <a:avLst/>
                </a:prstGeom>
                <a:solidFill>
                  <a:srgbClr val="3399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3220" name="Group 36"/>
                <p:cNvGrpSpPr>
                  <a:grpSpLocks/>
                </p:cNvGrpSpPr>
                <p:nvPr/>
              </p:nvGrpSpPr>
              <p:grpSpPr bwMode="auto">
                <a:xfrm>
                  <a:off x="3803" y="921"/>
                  <a:ext cx="1955" cy="2030"/>
                  <a:chOff x="3803" y="921"/>
                  <a:chExt cx="1955" cy="2030"/>
                </a:xfrm>
              </p:grpSpPr>
              <p:sp>
                <p:nvSpPr>
                  <p:cNvPr id="93192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831" y="921"/>
                    <a:ext cx="1899" cy="2030"/>
                  </a:xfrm>
                  <a:prstGeom prst="rect">
                    <a:avLst/>
                  </a:prstGeom>
                  <a:solidFill>
                    <a:srgbClr val="3399FF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National comprehensive planning 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Coordination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between hotel owners and the government for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 tourism planning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Coordination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between productive sectors and </a:t>
                    </a:r>
                    <a:r>
                      <a:rPr lang="en-US" sz="1400" b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authorities for environment conservation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93219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3803" y="921"/>
                    <a:ext cx="1955" cy="203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3226" name="Group 42"/>
              <p:cNvGrpSpPr>
                <a:grpSpLocks/>
              </p:cNvGrpSpPr>
              <p:nvPr/>
            </p:nvGrpSpPr>
            <p:grpSpPr bwMode="auto">
              <a:xfrm>
                <a:off x="0" y="2951"/>
                <a:ext cx="1848" cy="442"/>
                <a:chOff x="0" y="2951"/>
                <a:chExt cx="1848" cy="442"/>
              </a:xfrm>
            </p:grpSpPr>
            <p:sp>
              <p:nvSpPr>
                <p:cNvPr id="93225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2951"/>
                  <a:ext cx="1848" cy="442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3224" name="Group 40"/>
                <p:cNvGrpSpPr>
                  <a:grpSpLocks/>
                </p:cNvGrpSpPr>
                <p:nvPr/>
              </p:nvGrpSpPr>
              <p:grpSpPr bwMode="auto">
                <a:xfrm>
                  <a:off x="0" y="2951"/>
                  <a:ext cx="1848" cy="442"/>
                  <a:chOff x="0" y="2951"/>
                  <a:chExt cx="1848" cy="442"/>
                </a:xfrm>
              </p:grpSpPr>
              <p:sp>
                <p:nvSpPr>
                  <p:cNvPr id="9319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2951"/>
                    <a:ext cx="1792" cy="442"/>
                  </a:xfrm>
                  <a:prstGeom prst="rect">
                    <a:avLst/>
                  </a:prstGeom>
                  <a:solidFill>
                    <a:srgbClr val="E0E0E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1200">
                        <a:cs typeface="Times New Roman" pitchFamily="18" charset="0"/>
                      </a:rPr>
                      <a:t> </a:t>
                    </a: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93223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951"/>
                    <a:ext cx="1848" cy="44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3230" name="Group 46"/>
              <p:cNvGrpSpPr>
                <a:grpSpLocks/>
              </p:cNvGrpSpPr>
              <p:nvPr/>
            </p:nvGrpSpPr>
            <p:grpSpPr bwMode="auto">
              <a:xfrm>
                <a:off x="1848" y="2951"/>
                <a:ext cx="1955" cy="442"/>
                <a:chOff x="1848" y="2951"/>
                <a:chExt cx="1955" cy="442"/>
              </a:xfrm>
            </p:grpSpPr>
            <p:sp>
              <p:nvSpPr>
                <p:cNvPr id="93229" name="Rectangle 45"/>
                <p:cNvSpPr>
                  <a:spLocks noChangeArrowheads="1"/>
                </p:cNvSpPr>
                <p:nvPr/>
              </p:nvSpPr>
              <p:spPr bwMode="auto">
                <a:xfrm>
                  <a:off x="1848" y="2951"/>
                  <a:ext cx="1955" cy="442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3228" name="Group 44"/>
                <p:cNvGrpSpPr>
                  <a:grpSpLocks/>
                </p:cNvGrpSpPr>
                <p:nvPr/>
              </p:nvGrpSpPr>
              <p:grpSpPr bwMode="auto">
                <a:xfrm>
                  <a:off x="1848" y="2951"/>
                  <a:ext cx="1955" cy="442"/>
                  <a:chOff x="1848" y="2951"/>
                  <a:chExt cx="1955" cy="442"/>
                </a:xfrm>
              </p:grpSpPr>
              <p:sp>
                <p:nvSpPr>
                  <p:cNvPr id="9319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876" y="2951"/>
                    <a:ext cx="1899" cy="442"/>
                  </a:xfrm>
                  <a:prstGeom prst="rect">
                    <a:avLst/>
                  </a:prstGeom>
                  <a:solidFill>
                    <a:srgbClr val="E0E0E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1600" b="1">
                        <a:solidFill>
                          <a:srgbClr val="FF0000"/>
                        </a:solidFill>
                        <a:cs typeface="Times New Roman" pitchFamily="18" charset="0"/>
                      </a:rPr>
                      <a:t>PROBLEMS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93227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2951"/>
                    <a:ext cx="1955" cy="44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3234" name="Group 50"/>
              <p:cNvGrpSpPr>
                <a:grpSpLocks/>
              </p:cNvGrpSpPr>
              <p:nvPr/>
            </p:nvGrpSpPr>
            <p:grpSpPr bwMode="auto">
              <a:xfrm>
                <a:off x="3803" y="2951"/>
                <a:ext cx="1955" cy="442"/>
                <a:chOff x="3803" y="2951"/>
                <a:chExt cx="1955" cy="442"/>
              </a:xfrm>
            </p:grpSpPr>
            <p:sp>
              <p:nvSpPr>
                <p:cNvPr id="93233" name="Rectangle 49"/>
                <p:cNvSpPr>
                  <a:spLocks noChangeArrowheads="1"/>
                </p:cNvSpPr>
                <p:nvPr/>
              </p:nvSpPr>
              <p:spPr bwMode="auto">
                <a:xfrm>
                  <a:off x="3803" y="2951"/>
                  <a:ext cx="1955" cy="442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3232" name="Group 48"/>
                <p:cNvGrpSpPr>
                  <a:grpSpLocks/>
                </p:cNvGrpSpPr>
                <p:nvPr/>
              </p:nvGrpSpPr>
              <p:grpSpPr bwMode="auto">
                <a:xfrm>
                  <a:off x="3803" y="2951"/>
                  <a:ext cx="1955" cy="442"/>
                  <a:chOff x="3803" y="2951"/>
                  <a:chExt cx="1955" cy="442"/>
                </a:xfrm>
              </p:grpSpPr>
              <p:sp>
                <p:nvSpPr>
                  <p:cNvPr id="9319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3831" y="2951"/>
                    <a:ext cx="1899" cy="442"/>
                  </a:xfrm>
                  <a:prstGeom prst="rect">
                    <a:avLst/>
                  </a:prstGeom>
                  <a:solidFill>
                    <a:srgbClr val="E0E0E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1200">
                        <a:cs typeface="Times New Roman" pitchFamily="18" charset="0"/>
                      </a:rPr>
                      <a:t> </a:t>
                    </a:r>
                  </a:p>
                  <a:p>
                    <a:pPr algn="ctr"/>
                    <a:endParaRPr lang="en-US"/>
                  </a:p>
                </p:txBody>
              </p:sp>
              <p:sp>
                <p:nvSpPr>
                  <p:cNvPr id="93231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3803" y="2951"/>
                    <a:ext cx="1955" cy="44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3238" name="Group 54"/>
              <p:cNvGrpSpPr>
                <a:grpSpLocks/>
              </p:cNvGrpSpPr>
              <p:nvPr/>
            </p:nvGrpSpPr>
            <p:grpSpPr bwMode="auto">
              <a:xfrm>
                <a:off x="0" y="3393"/>
                <a:ext cx="1848" cy="1360"/>
                <a:chOff x="0" y="3393"/>
                <a:chExt cx="1848" cy="1360"/>
              </a:xfrm>
            </p:grpSpPr>
            <p:sp>
              <p:nvSpPr>
                <p:cNvPr id="93237" name="Rectangle 53"/>
                <p:cNvSpPr>
                  <a:spLocks noChangeArrowheads="1"/>
                </p:cNvSpPr>
                <p:nvPr/>
              </p:nvSpPr>
              <p:spPr bwMode="auto">
                <a:xfrm>
                  <a:off x="0" y="3393"/>
                  <a:ext cx="1848" cy="1360"/>
                </a:xfrm>
                <a:prstGeom prst="rect">
                  <a:avLst/>
                </a:prstGeom>
                <a:solidFill>
                  <a:srgbClr val="FF7C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3236" name="Group 52"/>
                <p:cNvGrpSpPr>
                  <a:grpSpLocks/>
                </p:cNvGrpSpPr>
                <p:nvPr/>
              </p:nvGrpSpPr>
              <p:grpSpPr bwMode="auto">
                <a:xfrm>
                  <a:off x="0" y="3393"/>
                  <a:ext cx="1848" cy="1360"/>
                  <a:chOff x="0" y="3393"/>
                  <a:chExt cx="1848" cy="1360"/>
                </a:xfrm>
              </p:grpSpPr>
              <p:sp>
                <p:nvSpPr>
                  <p:cNvPr id="9319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3393"/>
                    <a:ext cx="1792" cy="1360"/>
                  </a:xfrm>
                  <a:prstGeom prst="rect">
                    <a:avLst/>
                  </a:prstGeom>
                  <a:solidFill>
                    <a:srgbClr val="FF7C8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Long and difficult process of tool development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Impact</a:t>
                    </a:r>
                    <a:r>
                      <a:rPr lang="en-US" sz="1400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 of domestic policies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on regional competitiveness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93235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393"/>
                    <a:ext cx="1848" cy="136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3242" name="Group 58"/>
              <p:cNvGrpSpPr>
                <a:grpSpLocks/>
              </p:cNvGrpSpPr>
              <p:nvPr/>
            </p:nvGrpSpPr>
            <p:grpSpPr bwMode="auto">
              <a:xfrm>
                <a:off x="1848" y="3393"/>
                <a:ext cx="1955" cy="1360"/>
                <a:chOff x="1848" y="3393"/>
                <a:chExt cx="1955" cy="1360"/>
              </a:xfrm>
            </p:grpSpPr>
            <p:sp>
              <p:nvSpPr>
                <p:cNvPr id="93241" name="Rectangle 57"/>
                <p:cNvSpPr>
                  <a:spLocks noChangeArrowheads="1"/>
                </p:cNvSpPr>
                <p:nvPr/>
              </p:nvSpPr>
              <p:spPr bwMode="auto">
                <a:xfrm>
                  <a:off x="1848" y="3393"/>
                  <a:ext cx="1955" cy="1360"/>
                </a:xfrm>
                <a:prstGeom prst="rect">
                  <a:avLst/>
                </a:prstGeom>
                <a:solidFill>
                  <a:srgbClr val="FF7C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3240" name="Group 56"/>
                <p:cNvGrpSpPr>
                  <a:grpSpLocks/>
                </p:cNvGrpSpPr>
                <p:nvPr/>
              </p:nvGrpSpPr>
              <p:grpSpPr bwMode="auto">
                <a:xfrm>
                  <a:off x="1848" y="3393"/>
                  <a:ext cx="1955" cy="1360"/>
                  <a:chOff x="1848" y="3393"/>
                  <a:chExt cx="1955" cy="1360"/>
                </a:xfrm>
              </p:grpSpPr>
              <p:sp>
                <p:nvSpPr>
                  <p:cNvPr id="9319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876" y="3393"/>
                    <a:ext cx="1899" cy="1360"/>
                  </a:xfrm>
                  <a:prstGeom prst="rect">
                    <a:avLst/>
                  </a:prstGeom>
                  <a:solidFill>
                    <a:srgbClr val="FF7C8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Hard to implement due to lack of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 institutional framework up-dating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Fragmentation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of legislative effort and political awareness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Lack of knowledge on consumption behavior and patterns in order to define tools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93239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3393"/>
                    <a:ext cx="1955" cy="136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3246" name="Group 62"/>
              <p:cNvGrpSpPr>
                <a:grpSpLocks/>
              </p:cNvGrpSpPr>
              <p:nvPr/>
            </p:nvGrpSpPr>
            <p:grpSpPr bwMode="auto">
              <a:xfrm>
                <a:off x="3803" y="3393"/>
                <a:ext cx="1955" cy="1360"/>
                <a:chOff x="3803" y="3393"/>
                <a:chExt cx="1955" cy="1360"/>
              </a:xfrm>
            </p:grpSpPr>
            <p:sp>
              <p:nvSpPr>
                <p:cNvPr id="93245" name="Rectangle 61"/>
                <p:cNvSpPr>
                  <a:spLocks noChangeArrowheads="1"/>
                </p:cNvSpPr>
                <p:nvPr/>
              </p:nvSpPr>
              <p:spPr bwMode="auto">
                <a:xfrm>
                  <a:off x="3803" y="3393"/>
                  <a:ext cx="1955" cy="1360"/>
                </a:xfrm>
                <a:prstGeom prst="rect">
                  <a:avLst/>
                </a:prstGeom>
                <a:solidFill>
                  <a:srgbClr val="FF7C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3244" name="Group 60"/>
                <p:cNvGrpSpPr>
                  <a:grpSpLocks/>
                </p:cNvGrpSpPr>
                <p:nvPr/>
              </p:nvGrpSpPr>
              <p:grpSpPr bwMode="auto">
                <a:xfrm>
                  <a:off x="3803" y="3393"/>
                  <a:ext cx="1955" cy="1360"/>
                  <a:chOff x="3803" y="3393"/>
                  <a:chExt cx="1955" cy="1360"/>
                </a:xfrm>
              </p:grpSpPr>
              <p:sp>
                <p:nvSpPr>
                  <p:cNvPr id="93198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831" y="3393"/>
                    <a:ext cx="1899" cy="1360"/>
                  </a:xfrm>
                  <a:prstGeom prst="rect">
                    <a:avLst/>
                  </a:prstGeom>
                  <a:solidFill>
                    <a:srgbClr val="FF7C8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Lack of a comprehensive policy framework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that effectively incorporates coordination mechanisms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Lack of administrative and financial continuity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for environmental management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r>
                      <a:rPr lang="en-US" sz="1400">
                        <a:solidFill>
                          <a:srgbClr val="FFFFFF"/>
                        </a:solidFill>
                        <a:latin typeface="Courier New" pitchFamily="49" charset="0"/>
                        <a:cs typeface="Courier New" pitchFamily="49" charset="0"/>
                      </a:rPr>
                      <a:t>o</a:t>
                    </a:r>
                    <a:r>
                      <a:rPr lang="en-US" sz="7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sz="1400" b="1" i="1">
                        <a:solidFill>
                          <a:srgbClr val="FFFFFF"/>
                        </a:solidFill>
                        <a:cs typeface="Times New Roman" pitchFamily="18" charset="0"/>
                      </a:rPr>
                      <a:t>Weakness of political consensus</a:t>
                    </a:r>
                    <a:r>
                      <a:rPr lang="en-US" sz="1400">
                        <a:solidFill>
                          <a:srgbClr val="FFFFFF"/>
                        </a:solidFill>
                        <a:cs typeface="Times New Roman" pitchFamily="18" charset="0"/>
                      </a:rPr>
                      <a:t> and supporting bases to establish efficient and effective mechanisms</a:t>
                    </a:r>
                    <a:endParaRPr lang="en-US" sz="1200">
                      <a:cs typeface="Times New Roman" pitchFamily="18" charset="0"/>
                    </a:endParaRPr>
                  </a:p>
                  <a:p>
                    <a:pPr indent="-133350">
                      <a:tabLst>
                        <a:tab pos="139700" algn="l"/>
                      </a:tabLst>
                    </a:pPr>
                    <a:endParaRPr lang="en-US"/>
                  </a:p>
                </p:txBody>
              </p:sp>
              <p:sp>
                <p:nvSpPr>
                  <p:cNvPr id="93243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3803" y="3393"/>
                    <a:ext cx="1955" cy="136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93248" name="Rectangle 64"/>
            <p:cNvSpPr>
              <a:spLocks noChangeArrowheads="1"/>
            </p:cNvSpPr>
            <p:nvPr/>
          </p:nvSpPr>
          <p:spPr bwMode="auto">
            <a:xfrm>
              <a:off x="-3" y="457"/>
              <a:ext cx="5764" cy="4299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1619</TotalTime>
  <Words>1750</Words>
  <Application>Microsoft Office PowerPoint</Application>
  <PresentationFormat>On-screen Show (4:3)</PresentationFormat>
  <Paragraphs>197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Courier New</vt:lpstr>
      <vt:lpstr>Presentación en blanco</vt:lpstr>
      <vt:lpstr>Towards a Better Environmental Policy in the Productive Sectors of Latin America and the Caribbean: Recent Environmental Policy Experiencies and Challenges in  Mexico, Colombia, Bolivia, Brazil, and the Caribbean</vt:lpstr>
      <vt:lpstr>Conditions for Success of Environmental Public Policies in Productive Sectors </vt:lpstr>
      <vt:lpstr>Environmental Policy Tools and  Mechanisms in Productive Sectors </vt:lpstr>
      <vt:lpstr>Tools Used in Productive Sectors of Latin America and the Caribbean</vt:lpstr>
      <vt:lpstr>Recent Experiences is Productive Sectors of Latin America and the Caribbean</vt:lpstr>
      <vt:lpstr>Slide 6</vt:lpstr>
      <vt:lpstr>Slide 7</vt:lpstr>
      <vt:lpstr>Slide 8</vt:lpstr>
      <vt:lpstr>Slide 9</vt:lpstr>
      <vt:lpstr>Slide 10</vt:lpstr>
      <vt:lpstr>Environmental Policy Challenges</vt:lpstr>
      <vt:lpstr>Invitation to Discussion: Environmental Policy Challenges in Productive Sectors </vt:lpstr>
    </vt:vector>
  </TitlesOfParts>
  <Company>itam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INTRODUCCION</dc:title>
  <dc:creator> </dc:creator>
  <cp:lastModifiedBy>anarod</cp:lastModifiedBy>
  <cp:revision>71</cp:revision>
  <cp:lastPrinted>2002-04-02T19:10:06Z</cp:lastPrinted>
  <dcterms:created xsi:type="dcterms:W3CDTF">2002-02-27T23:51:44Z</dcterms:created>
  <dcterms:modified xsi:type="dcterms:W3CDTF">2010-07-12T00:05:13Z</dcterms:modified>
</cp:coreProperties>
</file>